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404" r:id="rId3"/>
    <p:sldId id="575" r:id="rId4"/>
    <p:sldId id="596" r:id="rId5"/>
    <p:sldId id="576" r:id="rId6"/>
    <p:sldId id="597" r:id="rId7"/>
    <p:sldId id="334" r:id="rId8"/>
    <p:sldId id="600" r:id="rId9"/>
    <p:sldId id="593" r:id="rId10"/>
    <p:sldId id="336" r:id="rId11"/>
    <p:sldId id="599" r:id="rId12"/>
    <p:sldId id="603" r:id="rId13"/>
    <p:sldId id="577" r:id="rId14"/>
    <p:sldId id="339" r:id="rId15"/>
    <p:sldId id="340" r:id="rId16"/>
    <p:sldId id="341" r:id="rId17"/>
    <p:sldId id="606" r:id="rId18"/>
    <p:sldId id="346" r:id="rId19"/>
    <p:sldId id="560" r:id="rId20"/>
    <p:sldId id="607" r:id="rId21"/>
    <p:sldId id="344" r:id="rId22"/>
    <p:sldId id="620" r:id="rId23"/>
    <p:sldId id="609" r:id="rId24"/>
    <p:sldId id="615" r:id="rId25"/>
    <p:sldId id="614" r:id="rId26"/>
    <p:sldId id="619" r:id="rId27"/>
    <p:sldId id="613" r:id="rId28"/>
    <p:sldId id="591" r:id="rId29"/>
    <p:sldId id="588" r:id="rId30"/>
    <p:sldId id="594" r:id="rId31"/>
    <p:sldId id="579" r:id="rId32"/>
    <p:sldId id="621" r:id="rId33"/>
    <p:sldId id="556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6" autoAdjust="0"/>
    <p:restoredTop sz="84192" autoAdjust="0"/>
  </p:normalViewPr>
  <p:slideViewPr>
    <p:cSldViewPr snapToGrid="0">
      <p:cViewPr varScale="1">
        <p:scale>
          <a:sx n="79" d="100"/>
          <a:sy n="79" d="100"/>
        </p:scale>
        <p:origin x="6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avidson" userId="99836d4d-fa9b-4244-84fc-f140d229d6bc" providerId="ADAL" clId="{E7AB7A04-6A19-47B7-ACBA-8C292F6E7619}"/>
    <pc:docChg chg="custSel delSld modSld replTag delTag">
      <pc:chgData name="Paul Davidson" userId="99836d4d-fa9b-4244-84fc-f140d229d6bc" providerId="ADAL" clId="{E7AB7A04-6A19-47B7-ACBA-8C292F6E7619}" dt="2023-01-27T14:12:43.307" v="78"/>
      <pc:docMkLst>
        <pc:docMk/>
      </pc:docMkLst>
      <pc:sldChg chg="modNotesTx">
        <pc:chgData name="Paul Davidson" userId="99836d4d-fa9b-4244-84fc-f140d229d6bc" providerId="ADAL" clId="{E7AB7A04-6A19-47B7-ACBA-8C292F6E7619}" dt="2023-01-27T14:09:28.835" v="5" actId="20577"/>
        <pc:sldMkLst>
          <pc:docMk/>
          <pc:sldMk cId="3499408816" sldId="334"/>
        </pc:sldMkLst>
      </pc:sldChg>
      <pc:sldChg chg="modNotesTx">
        <pc:chgData name="Paul Davidson" userId="99836d4d-fa9b-4244-84fc-f140d229d6bc" providerId="ADAL" clId="{E7AB7A04-6A19-47B7-ACBA-8C292F6E7619}" dt="2023-01-27T14:09:42.955" v="13" actId="20577"/>
        <pc:sldMkLst>
          <pc:docMk/>
          <pc:sldMk cId="2593091085" sldId="336"/>
        </pc:sldMkLst>
      </pc:sldChg>
      <pc:sldChg chg="modNotesTx">
        <pc:chgData name="Paul Davidson" userId="99836d4d-fa9b-4244-84fc-f140d229d6bc" providerId="ADAL" clId="{E7AB7A04-6A19-47B7-ACBA-8C292F6E7619}" dt="2023-01-27T14:09:22.385" v="4" actId="20577"/>
        <pc:sldMkLst>
          <pc:docMk/>
          <pc:sldMk cId="3189158817" sldId="576"/>
        </pc:sldMkLst>
      </pc:sldChg>
      <pc:sldChg chg="del modNotesTx">
        <pc:chgData name="Paul Davidson" userId="99836d4d-fa9b-4244-84fc-f140d229d6bc" providerId="ADAL" clId="{E7AB7A04-6A19-47B7-ACBA-8C292F6E7619}" dt="2023-01-27T14:12:37.352" v="75" actId="47"/>
        <pc:sldMkLst>
          <pc:docMk/>
          <pc:sldMk cId="1658855192" sldId="589"/>
        </pc:sldMkLst>
      </pc:sldChg>
      <pc:sldChg chg="modNotesTx">
        <pc:chgData name="Paul Davidson" userId="99836d4d-fa9b-4244-84fc-f140d229d6bc" providerId="ADAL" clId="{E7AB7A04-6A19-47B7-ACBA-8C292F6E7619}" dt="2023-01-27T14:10:56.576" v="39" actId="20577"/>
        <pc:sldMkLst>
          <pc:docMk/>
          <pc:sldMk cId="2827464230" sldId="591"/>
        </pc:sldMkLst>
      </pc:sldChg>
      <pc:sldChg chg="modNotesTx">
        <pc:chgData name="Paul Davidson" userId="99836d4d-fa9b-4244-84fc-f140d229d6bc" providerId="ADAL" clId="{E7AB7A04-6A19-47B7-ACBA-8C292F6E7619}" dt="2023-01-27T14:09:34.032" v="9" actId="20577"/>
        <pc:sldMkLst>
          <pc:docMk/>
          <pc:sldMk cId="4199875386" sldId="593"/>
        </pc:sldMkLst>
      </pc:sldChg>
      <pc:sldChg chg="modNotesTx">
        <pc:chgData name="Paul Davidson" userId="99836d4d-fa9b-4244-84fc-f140d229d6bc" providerId="ADAL" clId="{E7AB7A04-6A19-47B7-ACBA-8C292F6E7619}" dt="2023-01-27T14:11:04.045" v="40" actId="20577"/>
        <pc:sldMkLst>
          <pc:docMk/>
          <pc:sldMk cId="636885141" sldId="594"/>
        </pc:sldMkLst>
      </pc:sldChg>
      <pc:sldChg chg="del modNotesTx">
        <pc:chgData name="Paul Davidson" userId="99836d4d-fa9b-4244-84fc-f140d229d6bc" providerId="ADAL" clId="{E7AB7A04-6A19-47B7-ACBA-8C292F6E7619}" dt="2023-01-27T14:11:26.211" v="48" actId="47"/>
        <pc:sldMkLst>
          <pc:docMk/>
          <pc:sldMk cId="444918061" sldId="595"/>
        </pc:sldMkLst>
      </pc:sldChg>
      <pc:sldChg chg="del">
        <pc:chgData name="Paul Davidson" userId="99836d4d-fa9b-4244-84fc-f140d229d6bc" providerId="ADAL" clId="{E7AB7A04-6A19-47B7-ACBA-8C292F6E7619}" dt="2023-01-27T14:11:28.367" v="49" actId="47"/>
        <pc:sldMkLst>
          <pc:docMk/>
          <pc:sldMk cId="1983609991" sldId="598"/>
        </pc:sldMkLst>
      </pc:sldChg>
      <pc:sldChg chg="del">
        <pc:chgData name="Paul Davidson" userId="99836d4d-fa9b-4244-84fc-f140d229d6bc" providerId="ADAL" clId="{E7AB7A04-6A19-47B7-ACBA-8C292F6E7619}" dt="2023-01-27T14:11:46.520" v="53" actId="47"/>
        <pc:sldMkLst>
          <pc:docMk/>
          <pc:sldMk cId="2901112932" sldId="602"/>
        </pc:sldMkLst>
      </pc:sldChg>
      <pc:sldChg chg="modNotesTx">
        <pc:chgData name="Paul Davidson" userId="99836d4d-fa9b-4244-84fc-f140d229d6bc" providerId="ADAL" clId="{E7AB7A04-6A19-47B7-ACBA-8C292F6E7619}" dt="2023-01-27T14:09:54.306" v="17" actId="20577"/>
        <pc:sldMkLst>
          <pc:docMk/>
          <pc:sldMk cId="2057297672" sldId="603"/>
        </pc:sldMkLst>
      </pc:sldChg>
      <pc:sldChg chg="del">
        <pc:chgData name="Paul Davidson" userId="99836d4d-fa9b-4244-84fc-f140d229d6bc" providerId="ADAL" clId="{E7AB7A04-6A19-47B7-ACBA-8C292F6E7619}" dt="2023-01-27T14:11:49.434" v="54" actId="47"/>
        <pc:sldMkLst>
          <pc:docMk/>
          <pc:sldMk cId="1729352689" sldId="604"/>
        </pc:sldMkLst>
      </pc:sldChg>
      <pc:sldChg chg="del">
        <pc:chgData name="Paul Davidson" userId="99836d4d-fa9b-4244-84fc-f140d229d6bc" providerId="ADAL" clId="{E7AB7A04-6A19-47B7-ACBA-8C292F6E7619}" dt="2023-01-27T14:12:03.667" v="58" actId="47"/>
        <pc:sldMkLst>
          <pc:docMk/>
          <pc:sldMk cId="4018999475" sldId="605"/>
        </pc:sldMkLst>
      </pc:sldChg>
      <pc:sldChg chg="modSp del mod">
        <pc:chgData name="Paul Davidson" userId="99836d4d-fa9b-4244-84fc-f140d229d6bc" providerId="ADAL" clId="{E7AB7A04-6A19-47B7-ACBA-8C292F6E7619}" dt="2023-01-27T14:12:22.770" v="67" actId="47"/>
        <pc:sldMkLst>
          <pc:docMk/>
          <pc:sldMk cId="1256821542" sldId="608"/>
        </pc:sldMkLst>
        <pc:spChg chg="mod">
          <ac:chgData name="Paul Davidson" userId="99836d4d-fa9b-4244-84fc-f140d229d6bc" providerId="ADAL" clId="{E7AB7A04-6A19-47B7-ACBA-8C292F6E7619}" dt="2023-01-27T14:10:26.546" v="22" actId="1076"/>
          <ac:spMkLst>
            <pc:docMk/>
            <pc:sldMk cId="1256821542" sldId="608"/>
            <ac:spMk id="2" creationId="{65DB3923-7550-4DC6-9C9B-89D9E4FB50C4}"/>
          </ac:spMkLst>
        </pc:spChg>
      </pc:sldChg>
      <pc:sldChg chg="del">
        <pc:chgData name="Paul Davidson" userId="99836d4d-fa9b-4244-84fc-f140d229d6bc" providerId="ADAL" clId="{E7AB7A04-6A19-47B7-ACBA-8C292F6E7619}" dt="2023-01-27T14:12:18.129" v="66" actId="47"/>
        <pc:sldMkLst>
          <pc:docMk/>
          <pc:sldMk cId="1419544367" sldId="611"/>
        </pc:sldMkLst>
      </pc:sldChg>
      <pc:sldChg chg="del">
        <pc:chgData name="Paul Davidson" userId="99836d4d-fa9b-4244-84fc-f140d229d6bc" providerId="ADAL" clId="{E7AB7A04-6A19-47B7-ACBA-8C292F6E7619}" dt="2023-01-27T14:12:07.556" v="62" actId="47"/>
        <pc:sldMkLst>
          <pc:docMk/>
          <pc:sldMk cId="1632923706" sldId="612"/>
        </pc:sldMkLst>
      </pc:sldChg>
      <pc:sldChg chg="modNotesTx">
        <pc:chgData name="Paul Davidson" userId="99836d4d-fa9b-4244-84fc-f140d229d6bc" providerId="ADAL" clId="{E7AB7A04-6A19-47B7-ACBA-8C292F6E7619}" dt="2023-01-27T14:10:39.180" v="30" actId="20577"/>
        <pc:sldMkLst>
          <pc:docMk/>
          <pc:sldMk cId="2550129199" sldId="614"/>
        </pc:sldMkLst>
      </pc:sldChg>
      <pc:sldChg chg="modNotesTx">
        <pc:chgData name="Paul Davidson" userId="99836d4d-fa9b-4244-84fc-f140d229d6bc" providerId="ADAL" clId="{E7AB7A04-6A19-47B7-ACBA-8C292F6E7619}" dt="2023-01-27T14:10:32.976" v="26" actId="20577"/>
        <pc:sldMkLst>
          <pc:docMk/>
          <pc:sldMk cId="3625396234" sldId="615"/>
        </pc:sldMkLst>
      </pc:sldChg>
      <pc:sldChg chg="del">
        <pc:chgData name="Paul Davidson" userId="99836d4d-fa9b-4244-84fc-f140d229d6bc" providerId="ADAL" clId="{E7AB7A04-6A19-47B7-ACBA-8C292F6E7619}" dt="2023-01-27T14:12:29.484" v="71" actId="47"/>
        <pc:sldMkLst>
          <pc:docMk/>
          <pc:sldMk cId="2339626808" sldId="618"/>
        </pc:sldMkLst>
      </pc:sldChg>
      <pc:sldChg chg="modNotesTx">
        <pc:chgData name="Paul Davidson" userId="99836d4d-fa9b-4244-84fc-f140d229d6bc" providerId="ADAL" clId="{E7AB7A04-6A19-47B7-ACBA-8C292F6E7619}" dt="2023-01-27T14:10:45.727" v="31" actId="20577"/>
        <pc:sldMkLst>
          <pc:docMk/>
          <pc:sldMk cId="2444603787" sldId="619"/>
        </pc:sldMkLst>
      </pc:sldChg>
      <pc:sldChg chg="modNotesTx">
        <pc:chgData name="Paul Davidson" userId="99836d4d-fa9b-4244-84fc-f140d229d6bc" providerId="ADAL" clId="{E7AB7A04-6A19-47B7-ACBA-8C292F6E7619}" dt="2023-01-27T14:10:17.613" v="21" actId="20577"/>
        <pc:sldMkLst>
          <pc:docMk/>
          <pc:sldMk cId="1756351716" sldId="620"/>
        </pc:sldMkLst>
      </pc:sldChg>
      <pc:sldChg chg="modNotesTx">
        <pc:chgData name="Paul Davidson" userId="99836d4d-fa9b-4244-84fc-f140d229d6bc" providerId="ADAL" clId="{E7AB7A04-6A19-47B7-ACBA-8C292F6E7619}" dt="2023-01-27T14:11:14.280" v="44" actId="20577"/>
        <pc:sldMkLst>
          <pc:docMk/>
          <pc:sldMk cId="1936555289" sldId="6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DC2D3-C309-4620-821E-746C7E1F480C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F97E4-62EA-471E-93B7-9A57B41C82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90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47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76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03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046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060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03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71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05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002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929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361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796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56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F97E4-62EA-471E-93B7-9A57B41C82F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299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9788" y="1122363"/>
            <a:ext cx="9828212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788" y="3602038"/>
            <a:ext cx="9828212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32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7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09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1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3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0D11AFD2-379A-E343-808C-1E829097DF4D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186363" y="982663"/>
            <a:ext cx="6081009" cy="489585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770970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252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166F8-5299-9F4F-B50D-A95C94704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1850" y="1631950"/>
            <a:ext cx="54483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8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06115-7CE6-1D4A-A3FA-E2A33C6D51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13100" y="1581150"/>
            <a:ext cx="5765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77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FFD100"/>
                </a:solidFill>
                <a:latin typeface="Raleway" panose="020B0503030101060003" pitchFamily="34" charset="77"/>
              </a:defRPr>
            </a:lvl1pPr>
          </a:lstStyle>
          <a:p>
            <a:fld id="{2C6E675B-32F0-0843-BC57-13BB22F7DF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82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U Raisonne DemiBold" panose="020B05030402020401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FFFFFF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FFFFFF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FFFFFF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FFFFFF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FFFFFF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-2HjO4iGX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bebes.uno/medisana-ftn-termometro-por-infrarrojos-para-bebes-que-no-necesita-contacto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hyperlink" Target="https://www.teachervision.com/decimals/understanding-decimal-place-value-workshe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4230-8416-EE43-9EE3-E0A1DE23D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522705"/>
            <a:ext cx="9828212" cy="1546727"/>
          </a:xfrm>
        </p:spPr>
        <p:txBody>
          <a:bodyPr>
            <a:normAutofit/>
          </a:bodyPr>
          <a:lstStyle/>
          <a:p>
            <a:r>
              <a:rPr lang="en-GB" sz="9600" dirty="0"/>
              <a:t>Welcome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493D9-F09C-7947-ACC0-5C0D2ECB1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643" y="2546088"/>
            <a:ext cx="5677710" cy="2645240"/>
          </a:xfrm>
        </p:spPr>
        <p:txBody>
          <a:bodyPr>
            <a:noAutofit/>
          </a:bodyPr>
          <a:lstStyle/>
          <a:p>
            <a:r>
              <a:rPr lang="en-GB" sz="4000" b="1" dirty="0"/>
              <a:t>Data Skills 1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b="1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/>
              <a:t>Week 3: Decimals </a:t>
            </a:r>
            <a:endParaRPr lang="en-GB" sz="4000" dirty="0">
              <a:latin typeface="Raleway Light" panose="020B04030301010600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8E9B3-315C-41FA-8988-458938FF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972" y="5112824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6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48491E0E-2F7D-40C7-A5D0-B3DCF9910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25" y="580680"/>
            <a:ext cx="8686800" cy="893298"/>
          </a:xfrm>
        </p:spPr>
        <p:txBody>
          <a:bodyPr>
            <a:normAutofit/>
          </a:bodyPr>
          <a:lstStyle/>
          <a:p>
            <a:r>
              <a:rPr lang="en-US" altLang="en-US" sz="4300" dirty="0">
                <a:latin typeface="ARU Raisonne DemiBold" panose="020B0503040202040103"/>
                <a:ea typeface="ＭＳ Ｐゴシック" pitchFamily="34" charset="-128"/>
              </a:rPr>
              <a:t>Examples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6CB3554D-694A-4788-B614-9E91591D4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151" y="5112047"/>
            <a:ext cx="3416040" cy="4781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600" b="1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d)  5,600,000.0072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0B183-6F51-4852-BEF4-505CDEE88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920" y="5351120"/>
            <a:ext cx="1997501" cy="1346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B315A-1CF9-CCCD-5217-8AB0D0B97E08}"/>
              </a:ext>
            </a:extLst>
          </p:cNvPr>
          <p:cNvSpPr txBox="1"/>
          <p:nvPr/>
        </p:nvSpPr>
        <p:spPr>
          <a:xfrm>
            <a:off x="1069497" y="1776925"/>
            <a:ext cx="11678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600" b="1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a)   9.7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87DA5-2B9B-C723-609E-E31A21667A49}"/>
              </a:ext>
            </a:extLst>
          </p:cNvPr>
          <p:cNvSpPr txBox="1"/>
          <p:nvPr/>
        </p:nvSpPr>
        <p:spPr>
          <a:xfrm>
            <a:off x="1042376" y="2263988"/>
            <a:ext cx="376819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2600" b="1" dirty="0">
                <a:solidFill>
                  <a:schemeClr val="accent6"/>
                </a:solidFill>
                <a:latin typeface="Raleway" pitchFamily="2" charset="0"/>
              </a:rPr>
              <a:t>nine and seven ten</a:t>
            </a:r>
            <a:r>
              <a:rPr lang="en-US" altLang="en-US" sz="2600" b="1" dirty="0">
                <a:solidFill>
                  <a:srgbClr val="FF0000"/>
                </a:solidFill>
                <a:latin typeface="Raleway" pitchFamily="2" charset="0"/>
              </a:rPr>
              <a:t>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79D26B-2D32-B54C-C940-D31D0B889E75}"/>
              </a:ext>
            </a:extLst>
          </p:cNvPr>
          <p:cNvSpPr txBox="1"/>
          <p:nvPr/>
        </p:nvSpPr>
        <p:spPr>
          <a:xfrm>
            <a:off x="8860117" y="2106088"/>
            <a:ext cx="158587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600" b="1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b)   11.59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B93BF-A859-1EED-3E4E-1CD47A649237}"/>
              </a:ext>
            </a:extLst>
          </p:cNvPr>
          <p:cNvSpPr txBox="1"/>
          <p:nvPr/>
        </p:nvSpPr>
        <p:spPr>
          <a:xfrm>
            <a:off x="5744185" y="2579464"/>
            <a:ext cx="555229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600" b="1" dirty="0">
                <a:solidFill>
                  <a:schemeClr val="accent6"/>
                </a:solidFill>
                <a:latin typeface="Raleway" pitchFamily="2" charset="0"/>
              </a:rPr>
              <a:t>eleven and fifty-nine hundred</a:t>
            </a:r>
            <a:r>
              <a:rPr lang="en-US" altLang="en-US" sz="2600" b="1" dirty="0">
                <a:solidFill>
                  <a:srgbClr val="FF0000"/>
                </a:solidFill>
                <a:latin typeface="Raleway" pitchFamily="2" charset="0"/>
              </a:rPr>
              <a:t>ths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48E3C5-1A78-5F18-A16D-35AFC0694106}"/>
              </a:ext>
            </a:extLst>
          </p:cNvPr>
          <p:cNvSpPr txBox="1"/>
          <p:nvPr/>
        </p:nvSpPr>
        <p:spPr>
          <a:xfrm>
            <a:off x="1042376" y="3300243"/>
            <a:ext cx="212970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600" b="1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c)   1045.658</a:t>
            </a:r>
            <a:r>
              <a:rPr lang="en-US" altLang="en-US" sz="1800" b="1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2AE210-1037-C680-CA9B-BEF7FB63A537}"/>
              </a:ext>
            </a:extLst>
          </p:cNvPr>
          <p:cNvSpPr txBox="1"/>
          <p:nvPr/>
        </p:nvSpPr>
        <p:spPr>
          <a:xfrm>
            <a:off x="1042376" y="3832260"/>
            <a:ext cx="940361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600" b="1" dirty="0">
                <a:solidFill>
                  <a:schemeClr val="accent6"/>
                </a:solidFill>
                <a:latin typeface="Raleway" pitchFamily="2" charset="0"/>
              </a:rPr>
              <a:t>one thousand, forty-five and six hundred fifty-eight thousand</a:t>
            </a:r>
            <a:r>
              <a:rPr lang="en-US" altLang="en-US" sz="2600" b="1" dirty="0">
                <a:solidFill>
                  <a:srgbClr val="FF0000"/>
                </a:solidFill>
                <a:latin typeface="Raleway" pitchFamily="2" charset="0"/>
              </a:rPr>
              <a:t>ths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DF511-9983-D082-B1D8-B4E5E8DC8887}"/>
              </a:ext>
            </a:extLst>
          </p:cNvPr>
          <p:cNvSpPr txBox="1"/>
          <p:nvPr/>
        </p:nvSpPr>
        <p:spPr>
          <a:xfrm>
            <a:off x="1069497" y="5578274"/>
            <a:ext cx="895908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600" b="1" dirty="0">
                <a:solidFill>
                  <a:schemeClr val="accent6"/>
                </a:solidFill>
                <a:latin typeface="Raleway" pitchFamily="2" charset="0"/>
              </a:rPr>
              <a:t>five million, six hundred thousand and seventy-two ten thousand</a:t>
            </a:r>
            <a:r>
              <a:rPr lang="en-US" altLang="en-US" sz="2600" b="1" dirty="0">
                <a:solidFill>
                  <a:srgbClr val="FF0000"/>
                </a:solidFill>
                <a:latin typeface="Raleway" pitchFamily="2" charset="0"/>
              </a:rPr>
              <a:t>ths</a:t>
            </a:r>
          </a:p>
        </p:txBody>
      </p:sp>
    </p:spTree>
    <p:extLst>
      <p:ext uri="{BB962C8B-B14F-4D97-AF65-F5344CB8AC3E}">
        <p14:creationId xmlns:p14="http://schemas.microsoft.com/office/powerpoint/2010/main" val="259309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4" grpId="0"/>
      <p:bldP spid="6" grpId="0"/>
      <p:bldP spid="8" grpId="0"/>
      <p:bldP spid="10" grpId="0"/>
      <p:bldP spid="12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E6B1-94E2-4FB1-80D0-8477467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F721E-6C78-47E6-93A3-BE6A29CEE485}"/>
              </a:ext>
            </a:extLst>
          </p:cNvPr>
          <p:cNvSpPr txBox="1"/>
          <p:nvPr/>
        </p:nvSpPr>
        <p:spPr>
          <a:xfrm>
            <a:off x="838200" y="1690688"/>
            <a:ext cx="9673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6"/>
                </a:solidFill>
                <a:latin typeface="Raleway" pitchFamily="2" charset="0"/>
              </a:rPr>
              <a:t>Write the following in words using Method 1. The first one has been done for you as an example.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9D174-C650-4D11-ACCC-B51FACC7B622}"/>
              </a:ext>
            </a:extLst>
          </p:cNvPr>
          <p:cNvSpPr txBox="1"/>
          <p:nvPr/>
        </p:nvSpPr>
        <p:spPr>
          <a:xfrm>
            <a:off x="912478" y="2755995"/>
            <a:ext cx="2931239" cy="3649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Raleway" pitchFamily="2" charset="0"/>
                <a:cs typeface="Calibri" panose="020F0502020204030204" pitchFamily="34" charset="0"/>
              </a:rPr>
              <a:t>5.8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cs typeface="Calibri" panose="020F0502020204030204" pitchFamily="34" charset="0"/>
              </a:rPr>
              <a:t>0.721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Raleway" pitchFamily="2" charset="0"/>
                <a:cs typeface="Calibri" panose="020F0502020204030204" pitchFamily="34" charset="0"/>
              </a:rPr>
              <a:t>789.48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Raleway" pitchFamily="2" charset="0"/>
                <a:cs typeface="Calibri" panose="020F0502020204030204" pitchFamily="34" charset="0"/>
              </a:rPr>
              <a:t>1,341.466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Raleway" pitchFamily="2" charset="0"/>
                <a:cs typeface="Calibri" panose="020F0502020204030204" pitchFamily="34" charset="0"/>
              </a:rPr>
              <a:t>5,656.65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Raleway" pitchFamily="2" charset="0"/>
                <a:cs typeface="Calibri" panose="020F0502020204030204" pitchFamily="34" charset="0"/>
              </a:rPr>
              <a:t>0.0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cs typeface="Calibri" panose="020F0502020204030204" pitchFamily="34" charset="0"/>
              </a:rPr>
              <a:t>9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Raleway" pitchFamily="2" charset="0"/>
                <a:cs typeface="Calibri" panose="020F0502020204030204" pitchFamily="34" charset="0"/>
              </a:rPr>
              <a:t>1.8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cs typeface="Calibri" panose="020F0502020204030204" pitchFamily="34" charset="0"/>
              </a:rPr>
              <a:t>45,978.8775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529D9-D78F-4BD5-AC4C-A06068A42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96" y="5321031"/>
            <a:ext cx="1997501" cy="1346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B99638-19FA-7596-55C6-EEBDA37BD92E}"/>
              </a:ext>
            </a:extLst>
          </p:cNvPr>
          <p:cNvSpPr txBox="1"/>
          <p:nvPr/>
        </p:nvSpPr>
        <p:spPr>
          <a:xfrm>
            <a:off x="2209125" y="2755995"/>
            <a:ext cx="2670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Raleway" pitchFamily="2" charset="0"/>
              </a:rPr>
              <a:t>Five and eight tenths</a:t>
            </a:r>
          </a:p>
        </p:txBody>
      </p:sp>
    </p:spTree>
    <p:extLst>
      <p:ext uri="{BB962C8B-B14F-4D97-AF65-F5344CB8AC3E}">
        <p14:creationId xmlns:p14="http://schemas.microsoft.com/office/powerpoint/2010/main" val="393800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2C5D0-684B-4A01-926C-37FFC035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323" y="428161"/>
            <a:ext cx="10515600" cy="1111724"/>
          </a:xfrm>
        </p:spPr>
        <p:txBody>
          <a:bodyPr/>
          <a:lstStyle/>
          <a:p>
            <a:r>
              <a:rPr lang="en-GB" dirty="0"/>
              <a:t>Further practice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406AF3-918D-44F8-BD48-1656CFAB2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476791"/>
              </p:ext>
            </p:extLst>
          </p:nvPr>
        </p:nvGraphicFramePr>
        <p:xfrm>
          <a:off x="4681306" y="2721170"/>
          <a:ext cx="689258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145">
                  <a:extLst>
                    <a:ext uri="{9D8B030D-6E8A-4147-A177-3AD203B41FA5}">
                      <a16:colId xmlns:a16="http://schemas.microsoft.com/office/drawing/2014/main" val="49198254"/>
                    </a:ext>
                  </a:extLst>
                </a:gridCol>
                <a:gridCol w="1723145">
                  <a:extLst>
                    <a:ext uri="{9D8B030D-6E8A-4147-A177-3AD203B41FA5}">
                      <a16:colId xmlns:a16="http://schemas.microsoft.com/office/drawing/2014/main" val="2911481058"/>
                    </a:ext>
                  </a:extLst>
                </a:gridCol>
                <a:gridCol w="1723145">
                  <a:extLst>
                    <a:ext uri="{9D8B030D-6E8A-4147-A177-3AD203B41FA5}">
                      <a16:colId xmlns:a16="http://schemas.microsoft.com/office/drawing/2014/main" val="2464231625"/>
                    </a:ext>
                  </a:extLst>
                </a:gridCol>
                <a:gridCol w="1723145">
                  <a:extLst>
                    <a:ext uri="{9D8B030D-6E8A-4147-A177-3AD203B41FA5}">
                      <a16:colId xmlns:a16="http://schemas.microsoft.com/office/drawing/2014/main" val="2306420043"/>
                    </a:ext>
                  </a:extLst>
                </a:gridCol>
              </a:tblGrid>
              <a:tr h="568814">
                <a:tc>
                  <a:txBody>
                    <a:bodyPr/>
                    <a:lstStyle/>
                    <a:p>
                      <a:r>
                        <a:rPr lang="en-GB" dirty="0"/>
                        <a:t>Racer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Average Speed</a:t>
                      </a:r>
                    </a:p>
                    <a:p>
                      <a:r>
                        <a:rPr lang="en-GB" dirty="0"/>
                        <a:t>(mph)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Average Speed</a:t>
                      </a:r>
                    </a:p>
                    <a:p>
                      <a:r>
                        <a:rPr lang="en-GB" dirty="0"/>
                        <a:t>(mph)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819915"/>
                  </a:ext>
                </a:extLst>
              </a:tr>
              <a:tr h="325037">
                <a:tc>
                  <a:txBody>
                    <a:bodyPr/>
                    <a:lstStyle/>
                    <a:p>
                      <a:r>
                        <a:rPr lang="en-GB" dirty="0"/>
                        <a:t>Bobby </a:t>
                      </a:r>
                      <a:r>
                        <a:rPr lang="en-GB" dirty="0" err="1"/>
                        <a:t>Labonte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180.342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Tony Stewart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176.901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92880"/>
                  </a:ext>
                </a:extLst>
              </a:tr>
              <a:tr h="325037">
                <a:tc>
                  <a:txBody>
                    <a:bodyPr/>
                    <a:lstStyle/>
                    <a:p>
                      <a:r>
                        <a:rPr lang="en-GB" dirty="0"/>
                        <a:t>Ward Burton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173.712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Ricky Rudd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172.124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578259"/>
                  </a:ext>
                </a:extLst>
              </a:tr>
              <a:tr h="325037">
                <a:tc>
                  <a:txBody>
                    <a:bodyPr/>
                    <a:lstStyle/>
                    <a:p>
                      <a:r>
                        <a:rPr lang="en-GB" dirty="0"/>
                        <a:t>Dale Jarrett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172.224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Mark Martin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180.348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36506"/>
                  </a:ext>
                </a:extLst>
              </a:tr>
              <a:tr h="325037">
                <a:tc>
                  <a:txBody>
                    <a:bodyPr/>
                    <a:lstStyle/>
                    <a:p>
                      <a:r>
                        <a:rPr lang="en-GB" dirty="0"/>
                        <a:t>Dale </a:t>
                      </a:r>
                      <a:r>
                        <a:rPr lang="en-GB" dirty="0" err="1"/>
                        <a:t>Earndhardt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181.159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Rusty Wallace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171.599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675291"/>
                  </a:ext>
                </a:extLst>
              </a:tr>
              <a:tr h="325037">
                <a:tc>
                  <a:txBody>
                    <a:bodyPr/>
                    <a:lstStyle/>
                    <a:p>
                      <a:r>
                        <a:rPr lang="en-GB" dirty="0"/>
                        <a:t>Sterling Martin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171.066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Jeff Gordon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173.756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4858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09BA719-CC39-4E40-B4E5-D039586A0E96}"/>
              </a:ext>
            </a:extLst>
          </p:cNvPr>
          <p:cNvSpPr txBox="1"/>
          <p:nvPr/>
        </p:nvSpPr>
        <p:spPr>
          <a:xfrm>
            <a:off x="743729" y="1607892"/>
            <a:ext cx="10111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To qualify for NASCAR’s Daytona 500, car racers must achieve an average speed of </a:t>
            </a:r>
            <a:r>
              <a:rPr lang="en-GB" sz="2200" b="1" dirty="0">
                <a:solidFill>
                  <a:schemeClr val="accent6"/>
                </a:solidFill>
                <a:latin typeface="Raleway" pitchFamily="2" charset="0"/>
              </a:rPr>
              <a:t>171.6</a:t>
            </a:r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 mph. Below are the results of a qualifying race.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9780FA-8D1E-4395-8157-5E321B7D9F58}"/>
              </a:ext>
            </a:extLst>
          </p:cNvPr>
          <p:cNvSpPr txBox="1"/>
          <p:nvPr/>
        </p:nvSpPr>
        <p:spPr>
          <a:xfrm>
            <a:off x="702251" y="5569776"/>
            <a:ext cx="9705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4. How many thousandths of a mile per hour faster did Rusty Wallace need to drive in order to qualify?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86193-9CB1-8D48-CAB2-07547BEB6BD6}"/>
              </a:ext>
            </a:extLst>
          </p:cNvPr>
          <p:cNvSpPr txBox="1"/>
          <p:nvPr/>
        </p:nvSpPr>
        <p:spPr>
          <a:xfrm>
            <a:off x="771323" y="2721949"/>
            <a:ext cx="3855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1. Which racers did not qualify?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802E3-1682-7F9D-7EC5-10DADBF527F3}"/>
              </a:ext>
            </a:extLst>
          </p:cNvPr>
          <p:cNvSpPr txBox="1"/>
          <p:nvPr/>
        </p:nvSpPr>
        <p:spPr>
          <a:xfrm>
            <a:off x="771323" y="3309884"/>
            <a:ext cx="37448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2. Who was faster, Dale Jarrett or Ricky Rudd?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3E051-403D-267D-8807-9D321D94BD4A}"/>
              </a:ext>
            </a:extLst>
          </p:cNvPr>
          <p:cNvSpPr txBox="1"/>
          <p:nvPr/>
        </p:nvSpPr>
        <p:spPr>
          <a:xfrm>
            <a:off x="743729" y="4092680"/>
            <a:ext cx="38550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3. Assuming the racers maintained these average speeds in the actual race, who would come in 1</a:t>
            </a:r>
            <a:r>
              <a:rPr lang="en-GB" sz="2000" baseline="30000" dirty="0">
                <a:solidFill>
                  <a:schemeClr val="accent6"/>
                </a:solidFill>
                <a:latin typeface="Raleway" pitchFamily="2" charset="0"/>
              </a:rPr>
              <a:t>st</a:t>
            </a: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, 2</a:t>
            </a:r>
            <a:r>
              <a:rPr lang="en-GB" sz="2000" baseline="30000" dirty="0">
                <a:solidFill>
                  <a:schemeClr val="accent6"/>
                </a:solidFill>
                <a:latin typeface="Raleway" pitchFamily="2" charset="0"/>
              </a:rPr>
              <a:t>nd</a:t>
            </a: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 and 3</a:t>
            </a:r>
            <a:r>
              <a:rPr lang="en-GB" sz="2000" baseline="30000" dirty="0">
                <a:solidFill>
                  <a:schemeClr val="accent6"/>
                </a:solidFill>
                <a:latin typeface="Raleway" pitchFamily="2" charset="0"/>
              </a:rPr>
              <a:t>rd</a:t>
            </a: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0E3586-B0C3-BF2C-9960-A790C43DD7B9}"/>
              </a:ext>
            </a:extLst>
          </p:cNvPr>
          <p:cNvSpPr txBox="1"/>
          <p:nvPr/>
        </p:nvSpPr>
        <p:spPr>
          <a:xfrm>
            <a:off x="746067" y="6369764"/>
            <a:ext cx="7452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5. Of the qualifiers, who should come in last place?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693B9B-B5A9-4367-FFB0-2830729A3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097" y="5416119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97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43D20-A218-40B4-B6EE-9330F3A9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B3923-7550-4DC6-9C9B-89D9E4FB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96" y="3148738"/>
            <a:ext cx="6481123" cy="2363237"/>
          </a:xfrm>
        </p:spPr>
        <p:txBody>
          <a:bodyPr>
            <a:normAutofit/>
          </a:bodyPr>
          <a:lstStyle/>
          <a:p>
            <a:pPr algn="ctr" rtl="1"/>
            <a:r>
              <a:rPr lang="en-US" dirty="0">
                <a:solidFill>
                  <a:srgbClr val="003366"/>
                </a:solidFill>
                <a:latin typeface="Raleway" panose="020B0503030101060003" pitchFamily="34" charset="0"/>
              </a:rPr>
              <a:t>Rounding decimal numbers </a:t>
            </a: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5375C-37BA-416B-8F13-1E3A2555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639" y="5768489"/>
            <a:ext cx="1498126" cy="10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7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B0AFF452-EB04-4325-9CB2-7E60FFFAF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84"/>
            <a:ext cx="10515600" cy="858764"/>
          </a:xfrm>
        </p:spPr>
        <p:txBody>
          <a:bodyPr>
            <a:normAutofit/>
          </a:bodyPr>
          <a:lstStyle/>
          <a:p>
            <a:r>
              <a:rPr lang="en-US" altLang="en-US" sz="4300" dirty="0">
                <a:latin typeface="+mn-lt"/>
                <a:ea typeface="ＭＳ Ｐゴシック" pitchFamily="34" charset="-128"/>
              </a:rPr>
              <a:t>Rounding decimal numbers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0F3012-7B43-463F-94A6-043828C9F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299" y="5181124"/>
            <a:ext cx="2113717" cy="1425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761AE-4E70-10A7-AEEA-5AC54CACDAF2}"/>
              </a:ext>
            </a:extLst>
          </p:cNvPr>
          <p:cNvSpPr txBox="1"/>
          <p:nvPr/>
        </p:nvSpPr>
        <p:spPr>
          <a:xfrm>
            <a:off x="3011895" y="4466325"/>
            <a:ext cx="7701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Drop (delete) all digits </a:t>
            </a:r>
            <a:r>
              <a:rPr lang="en-US" sz="1800" u="sng" dirty="0">
                <a:solidFill>
                  <a:schemeClr val="accent6"/>
                </a:solidFill>
                <a:latin typeface="Raleway" pitchFamily="2" charset="0"/>
              </a:rPr>
              <a:t>to the right </a:t>
            </a:r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of the place to which you have rounded.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ECECEB-FD37-93CB-3920-574F70DBE0BF}"/>
              </a:ext>
            </a:extLst>
          </p:cNvPr>
          <p:cNvSpPr txBox="1"/>
          <p:nvPr/>
        </p:nvSpPr>
        <p:spPr>
          <a:xfrm>
            <a:off x="836523" y="1830764"/>
            <a:ext cx="1073341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200" dirty="0">
                <a:solidFill>
                  <a:schemeClr val="accent6"/>
                </a:solidFill>
                <a:latin typeface="Raleway" pitchFamily="2" charset="0"/>
              </a:rPr>
              <a:t>As we saw in the previous lesson, ‘rounding’ involves determining whether a particular number should either be increased or remain the same. The decision is based on the value to right of the number to be rounded. We can follow a similar procedure for rounding decimals as we did for rounding whole numbers.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60141-8C1B-0585-9E0F-D09FCA193FD5}"/>
              </a:ext>
            </a:extLst>
          </p:cNvPr>
          <p:cNvSpPr txBox="1"/>
          <p:nvPr/>
        </p:nvSpPr>
        <p:spPr>
          <a:xfrm>
            <a:off x="2977514" y="3461080"/>
            <a:ext cx="75152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Find the place where the number is to be rounded. Draw a vertical line </a:t>
            </a:r>
            <a:r>
              <a:rPr lang="en-US" sz="1800" u="sng" dirty="0">
                <a:solidFill>
                  <a:schemeClr val="accent6"/>
                </a:solidFill>
                <a:latin typeface="Raleway" pitchFamily="2" charset="0"/>
              </a:rPr>
              <a:t>after</a:t>
            </a:r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 that place to show that you are cutting off the rest of the digits.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AB226-864B-6313-2C6D-2EDC6732192D}"/>
              </a:ext>
            </a:extLst>
          </p:cNvPr>
          <p:cNvSpPr txBox="1"/>
          <p:nvPr/>
        </p:nvSpPr>
        <p:spPr>
          <a:xfrm>
            <a:off x="3011895" y="5139744"/>
            <a:ext cx="76210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Look at only </a:t>
            </a:r>
            <a:r>
              <a:rPr lang="en-US" sz="1800" u="sng" dirty="0">
                <a:solidFill>
                  <a:schemeClr val="accent6"/>
                </a:solidFill>
                <a:latin typeface="Raleway" pitchFamily="2" charset="0"/>
              </a:rPr>
              <a:t>the first digit </a:t>
            </a:r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to the right of your cut-off line. If the first digit is 5 or more, increase the digit in the place to which you are rounding </a:t>
            </a:r>
            <a:r>
              <a:rPr lang="en-US" sz="1800" u="sng" dirty="0">
                <a:solidFill>
                  <a:schemeClr val="accent6"/>
                </a:solidFill>
                <a:latin typeface="Raleway" pitchFamily="2" charset="0"/>
              </a:rPr>
              <a:t>by 1</a:t>
            </a:r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. Otherwise, do not change the digit in the place to which you are rounding.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19908-00B2-6427-A808-99C4B014E5CE}"/>
              </a:ext>
            </a:extLst>
          </p:cNvPr>
          <p:cNvSpPr txBox="1"/>
          <p:nvPr/>
        </p:nvSpPr>
        <p:spPr>
          <a:xfrm>
            <a:off x="1029224" y="3697605"/>
            <a:ext cx="107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Step 1 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43B0D24-00C3-F02A-94C2-291E8C59D21C}"/>
              </a:ext>
            </a:extLst>
          </p:cNvPr>
          <p:cNvSpPr/>
          <p:nvPr/>
        </p:nvSpPr>
        <p:spPr>
          <a:xfrm>
            <a:off x="2300525" y="36904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5455A3-C953-772B-572B-4A41FAD12D5B}"/>
              </a:ext>
            </a:extLst>
          </p:cNvPr>
          <p:cNvSpPr txBox="1"/>
          <p:nvPr/>
        </p:nvSpPr>
        <p:spPr>
          <a:xfrm>
            <a:off x="1029223" y="4582963"/>
            <a:ext cx="107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Step 2 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F9D25-B5D3-8021-A477-E8DA4BC82CCC}"/>
              </a:ext>
            </a:extLst>
          </p:cNvPr>
          <p:cNvSpPr txBox="1"/>
          <p:nvPr/>
        </p:nvSpPr>
        <p:spPr>
          <a:xfrm>
            <a:off x="1029222" y="5519204"/>
            <a:ext cx="1073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Raleway" pitchFamily="2" charset="0"/>
              </a:rPr>
              <a:t>Step 3 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02F330B-9D4A-12C9-7803-03D40AA33A56}"/>
              </a:ext>
            </a:extLst>
          </p:cNvPr>
          <p:cNvSpPr/>
          <p:nvPr/>
        </p:nvSpPr>
        <p:spPr>
          <a:xfrm>
            <a:off x="2300525" y="454301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27A2909-4AFC-C7FE-AAEF-A7B828DDBC1A}"/>
              </a:ext>
            </a:extLst>
          </p:cNvPr>
          <p:cNvSpPr/>
          <p:nvPr/>
        </p:nvSpPr>
        <p:spPr>
          <a:xfrm>
            <a:off x="2300525" y="54615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39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D115C2E5-E9AB-48C4-8F75-CD0B5CC72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>
            <a:normAutofit/>
          </a:bodyPr>
          <a:lstStyle/>
          <a:p>
            <a:r>
              <a:rPr lang="en-US" altLang="en-US" sz="4300" dirty="0">
                <a:latin typeface="ARU Raisonne DemiBold" panose="020B0503040202040103"/>
                <a:ea typeface="ＭＳ Ｐゴシック" pitchFamily="34" charset="-128"/>
              </a:rPr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7B19A-39E1-4F0B-9344-FCC4D477A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757053"/>
            <a:ext cx="10798148" cy="2554846"/>
          </a:xfrm>
        </p:spPr>
        <p:txBody>
          <a:bodyPr rtlCol="0">
            <a:normAutofit/>
          </a:bodyPr>
          <a:lstStyle/>
          <a:p>
            <a:pPr marL="0" indent="0">
              <a:buNone/>
              <a:defRPr/>
            </a:pPr>
            <a:endParaRPr lang="en-US" altLang="en-US" sz="2400" dirty="0">
              <a:latin typeface="Raleway" pitchFamily="2" charset="0"/>
              <a:cs typeface="Calibri" panose="020F0502020204030204" pitchFamily="34" charset="0"/>
            </a:endParaRPr>
          </a:p>
          <a:p>
            <a:pPr marL="742950" indent="-742950">
              <a:buNone/>
              <a:defRPr/>
            </a:pPr>
            <a:r>
              <a:rPr lang="en-US" sz="2400" dirty="0">
                <a:latin typeface="Raleway" pitchFamily="2" charset="0"/>
                <a:cs typeface="Calibri" panose="020F0502020204030204" pitchFamily="34" charset="0"/>
              </a:rPr>
              <a:t>Round 3678.5928 to </a:t>
            </a:r>
            <a:r>
              <a:rPr lang="en-US" sz="2400" u="sng" dirty="0">
                <a:solidFill>
                  <a:schemeClr val="tx2"/>
                </a:solidFill>
                <a:latin typeface="Raleway" pitchFamily="2" charset="0"/>
                <a:cs typeface="Calibri" panose="020F0502020204030204" pitchFamily="34" charset="0"/>
              </a:rPr>
              <a:t>the nearest hundredth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latin typeface="Raleway" pitchFamily="2" charset="0"/>
                <a:cs typeface="Calibri" panose="020F0502020204030204" pitchFamily="34" charset="0"/>
              </a:rPr>
              <a:t>3678.5</a:t>
            </a:r>
            <a:r>
              <a:rPr lang="en-US" altLang="en-US" sz="2400" dirty="0">
                <a:solidFill>
                  <a:srgbClr val="FFC000"/>
                </a:solidFill>
                <a:latin typeface="Raleway" pitchFamily="2" charset="0"/>
                <a:cs typeface="Calibri" panose="020F0502020204030204" pitchFamily="34" charset="0"/>
              </a:rPr>
              <a:t>9</a:t>
            </a:r>
            <a:r>
              <a:rPr lang="en-US" altLang="en-US" sz="2400" dirty="0">
                <a:latin typeface="Raleway" pitchFamily="2" charset="0"/>
                <a:cs typeface="Calibri" panose="020F0502020204030204" pitchFamily="34" charset="0"/>
              </a:rPr>
              <a:t>|28 (the 9 is in the hundredths place and a vertical line is placed after this)</a:t>
            </a: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latin typeface="Raleway" pitchFamily="2" charset="0"/>
                <a:cs typeface="Calibri" panose="020F0502020204030204" pitchFamily="34" charset="0"/>
              </a:rPr>
              <a:t>The number to the right is 2, </a:t>
            </a:r>
            <a:r>
              <a:rPr lang="en-US" altLang="en-US" sz="2400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which is less than 4</a:t>
            </a:r>
            <a:r>
              <a:rPr lang="en-US" altLang="en-US" sz="2400" dirty="0">
                <a:latin typeface="Raleway" pitchFamily="2" charset="0"/>
                <a:cs typeface="Calibri" panose="020F0502020204030204" pitchFamily="34" charset="0"/>
              </a:rPr>
              <a:t>, so do </a:t>
            </a:r>
            <a:r>
              <a:rPr lang="en-US" altLang="en-US" sz="2400" u="sng" dirty="0">
                <a:latin typeface="Raleway" pitchFamily="2" charset="0"/>
                <a:cs typeface="Calibri" panose="020F0502020204030204" pitchFamily="34" charset="0"/>
              </a:rPr>
              <a:t>not</a:t>
            </a:r>
            <a:r>
              <a:rPr lang="en-US" altLang="en-US" sz="2400" dirty="0">
                <a:latin typeface="Raleway" pitchFamily="2" charset="0"/>
                <a:cs typeface="Calibri" panose="020F0502020204030204" pitchFamily="34" charset="0"/>
              </a:rPr>
              <a:t> change, therefore 3678.5929 rounds to </a:t>
            </a:r>
            <a:r>
              <a:rPr lang="en-US" altLang="en-US" sz="2400" b="1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3678.59</a:t>
            </a:r>
            <a:endParaRPr lang="en-US" sz="2400" b="1" dirty="0">
              <a:solidFill>
                <a:schemeClr val="accent6"/>
              </a:solidFill>
              <a:latin typeface="Raleway" pitchFamily="2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D5E5D-8C4E-3ECC-9DB8-4672306979AC}"/>
              </a:ext>
            </a:extLst>
          </p:cNvPr>
          <p:cNvSpPr txBox="1"/>
          <p:nvPr/>
        </p:nvSpPr>
        <p:spPr>
          <a:xfrm>
            <a:off x="838199" y="1608882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Round 87.562 to </a:t>
            </a:r>
            <a:r>
              <a:rPr lang="en-US" sz="2400" u="sng" dirty="0">
                <a:latin typeface="Raleway" pitchFamily="2" charset="0"/>
                <a:cs typeface="Calibri" panose="020F0502020204030204" pitchFamily="34" charset="0"/>
              </a:rPr>
              <a:t>the nearest tenth</a:t>
            </a:r>
          </a:p>
          <a:p>
            <a:pPr>
              <a:defRPr/>
            </a:pPr>
            <a:endParaRPr lang="en-US" sz="2400" u="sng" dirty="0">
              <a:latin typeface="Raleway" pitchFamily="2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87.</a:t>
            </a:r>
            <a:r>
              <a:rPr lang="en-US" altLang="en-US" sz="2400" dirty="0">
                <a:latin typeface="Raleway" pitchFamily="2" charset="0"/>
                <a:cs typeface="Calibri" panose="020F0502020204030204" pitchFamily="34" charset="0"/>
              </a:rPr>
              <a:t>5|</a:t>
            </a:r>
            <a:r>
              <a:rPr lang="en-US" altLang="en-US" sz="2400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62  (the 5 is in the tenths place and a vertical line is placed after this)</a:t>
            </a:r>
            <a:r>
              <a:rPr lang="en-US" altLang="en-US" sz="2400" b="1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 </a:t>
            </a:r>
            <a:endParaRPr lang="en-US" altLang="en-US" sz="2400" dirty="0">
              <a:solidFill>
                <a:schemeClr val="accent6"/>
              </a:solidFill>
              <a:latin typeface="Raleway" pitchFamily="2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The number to the right is 6, which is </a:t>
            </a:r>
            <a:r>
              <a:rPr lang="en-US" altLang="en-US" sz="2400" b="1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more than 5</a:t>
            </a:r>
            <a:r>
              <a:rPr lang="en-US" altLang="en-US" sz="2400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, so increase 5 by 1, therefore 87.562 rounds to </a:t>
            </a:r>
            <a:r>
              <a:rPr lang="en-US" altLang="en-US" sz="2400" b="1" dirty="0">
                <a:solidFill>
                  <a:schemeClr val="accent6"/>
                </a:solidFill>
                <a:latin typeface="Raleway" pitchFamily="2" charset="0"/>
                <a:cs typeface="Calibri" panose="020F0502020204030204" pitchFamily="34" charset="0"/>
              </a:rPr>
              <a:t>87.6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B76BA-22F7-030A-9B75-BD867619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299" y="5181124"/>
            <a:ext cx="2113717" cy="1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2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A2A703D9-E969-403E-B962-17D66CF9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886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U Raisonne DemiBold" panose="020B0503040202040103"/>
                <a:ea typeface="ＭＳ Ｐゴシック" pitchFamily="34" charset="-128"/>
              </a:rPr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E13D6-5C76-4DBA-AEC5-09BB29D2D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91" y="1678690"/>
            <a:ext cx="8995057" cy="4483571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altLang="en-US" sz="24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Round </a:t>
            </a:r>
            <a:r>
              <a:rPr lang="en-US" altLang="en-US" sz="2400" b="1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24.918</a:t>
            </a:r>
            <a:r>
              <a:rPr lang="en-US" altLang="en-US" sz="24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to the nearest: </a:t>
            </a:r>
          </a:p>
          <a:p>
            <a:pPr marL="0" indent="0" eaLnBrk="1" hangingPunct="1">
              <a:buNone/>
            </a:pPr>
            <a:endParaRPr lang="en-US" altLang="en-US" sz="2400" dirty="0"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4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tenth </a:t>
            </a:r>
            <a:endParaRPr lang="en-US" altLang="en-US" sz="2400" dirty="0">
              <a:solidFill>
                <a:schemeClr val="tx2"/>
              </a:solidFill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4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hundredth 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en-US" altLang="en-US" sz="24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whole number</a:t>
            </a:r>
          </a:p>
          <a:p>
            <a:pPr marL="0" indent="0" eaLnBrk="1" hangingPunct="1">
              <a:buNone/>
            </a:pPr>
            <a:endParaRPr lang="en-US" altLang="en-US" dirty="0">
              <a:latin typeface="Times" panose="02020603050405020304" pitchFamily="18" charset="0"/>
              <a:ea typeface="ＭＳ Ｐゴシック" panose="020B0600070205080204" pitchFamily="34" charset="-128"/>
              <a:cs typeface="Times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4C0088-4332-46EA-BD25-C71F4083B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409" y="5308344"/>
            <a:ext cx="1756753" cy="118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8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08A8-0235-4C51-BD4F-35743089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practice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85DA1-7117-4A74-AE56-3B97110E4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703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Go to </a:t>
            </a:r>
            <a:r>
              <a:rPr lang="en-GB" b="1" dirty="0"/>
              <a:t>page 96 </a:t>
            </a:r>
            <a:r>
              <a:rPr lang="en-GB" dirty="0"/>
              <a:t>in your </a:t>
            </a:r>
            <a:r>
              <a:rPr lang="en-GB" dirty="0" err="1"/>
              <a:t>Kortext</a:t>
            </a:r>
            <a:r>
              <a:rPr lang="en-GB" dirty="0"/>
              <a:t> book and complete ‘Stop and Check’ (questions 1-4).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Check your answers on </a:t>
            </a:r>
            <a:r>
              <a:rPr lang="en-GB" b="1" dirty="0"/>
              <a:t>page. 120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0A3440C-85BB-4688-A918-285F43845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008" y="1674421"/>
            <a:ext cx="4318792" cy="450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B59F7B-C425-44F8-BE50-54E56686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313" y="5326894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B2620D6-343D-40CC-A9DC-EC87E1788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282" y="468904"/>
            <a:ext cx="11165058" cy="716670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U Raisonne DemiBold"/>
                <a:ea typeface="ＭＳ Ｐゴシック" pitchFamily="34" charset="-128"/>
              </a:rPr>
              <a:t>Front-end rounding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F52344E5-E69F-4AF4-86FB-B288A468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292" y="1470519"/>
            <a:ext cx="10326520" cy="23812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en-US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As we saw in the previous lesson, sometimes it may be useful to give an estimation rather than an exact figure. This allows you to quickly work out the calculation. </a:t>
            </a:r>
          </a:p>
          <a:p>
            <a:pPr marL="0" indent="0">
              <a:buNone/>
            </a:pPr>
            <a:endParaRPr lang="en-US" altLang="en-US" dirty="0"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 order to do this, we use ‘front-end rounding’, meaning taking the number furthest to the left and rounding either up or down depending on the number immediately to the right of it. </a:t>
            </a:r>
          </a:p>
          <a:p>
            <a:pPr marL="0" indent="0">
              <a:buNone/>
            </a:pPr>
            <a:endParaRPr lang="en-US" altLang="en-US" sz="2400" dirty="0"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1371600" indent="-1371600"/>
            <a:endParaRPr lang="en-US" altLang="en-US" dirty="0">
              <a:latin typeface="+mn-lt"/>
              <a:ea typeface="ＭＳ Ｐゴシック" panose="020B0600070205080204" pitchFamily="34" charset="-128"/>
              <a:cs typeface="Times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7BCFE-1C5F-41E3-A832-F9191929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124" y="5219363"/>
            <a:ext cx="1939218" cy="1307561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CD6C3C2-1A90-4C63-A7D0-B832B0B61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277548"/>
              </p:ext>
            </p:extLst>
          </p:nvPr>
        </p:nvGraphicFramePr>
        <p:xfrm>
          <a:off x="1365794" y="3801036"/>
          <a:ext cx="7860748" cy="276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0374">
                  <a:extLst>
                    <a:ext uri="{9D8B030D-6E8A-4147-A177-3AD203B41FA5}">
                      <a16:colId xmlns:a16="http://schemas.microsoft.com/office/drawing/2014/main" val="3951421435"/>
                    </a:ext>
                  </a:extLst>
                </a:gridCol>
                <a:gridCol w="3930374">
                  <a:extLst>
                    <a:ext uri="{9D8B030D-6E8A-4147-A177-3AD203B41FA5}">
                      <a16:colId xmlns:a16="http://schemas.microsoft.com/office/drawing/2014/main" val="2858360843"/>
                    </a:ext>
                  </a:extLst>
                </a:gridCol>
              </a:tblGrid>
              <a:tr h="395639">
                <a:tc>
                  <a:txBody>
                    <a:bodyPr/>
                    <a:lstStyle/>
                    <a:p>
                      <a:r>
                        <a:rPr lang="en-GB" dirty="0"/>
                        <a:t>Exact figure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Approximation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7345"/>
                  </a:ext>
                </a:extLst>
              </a:tr>
              <a:tr h="395639">
                <a:tc>
                  <a:txBody>
                    <a:bodyPr/>
                    <a:lstStyle/>
                    <a:p>
                      <a:r>
                        <a:rPr lang="en-GB" dirty="0"/>
                        <a:t>$1783.38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$2000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532004"/>
                  </a:ext>
                </a:extLst>
              </a:tr>
              <a:tr h="395639">
                <a:tc>
                  <a:txBody>
                    <a:bodyPr/>
                    <a:lstStyle/>
                    <a:p>
                      <a:r>
                        <a:rPr lang="en-GB" dirty="0"/>
                        <a:t>$4341.15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820818"/>
                  </a:ext>
                </a:extLst>
              </a:tr>
              <a:tr h="395639">
                <a:tc>
                  <a:txBody>
                    <a:bodyPr/>
                    <a:lstStyle/>
                    <a:p>
                      <a:r>
                        <a:rPr lang="en-GB" dirty="0"/>
                        <a:t>$2175.94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211069"/>
                  </a:ext>
                </a:extLst>
              </a:tr>
              <a:tr h="395639">
                <a:tc>
                  <a:txBody>
                    <a:bodyPr/>
                    <a:lstStyle/>
                    <a:p>
                      <a:r>
                        <a:rPr lang="en-GB" dirty="0"/>
                        <a:t>$896.23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132987"/>
                  </a:ext>
                </a:extLst>
              </a:tr>
              <a:tr h="395639">
                <a:tc>
                  <a:txBody>
                    <a:bodyPr/>
                    <a:lstStyle/>
                    <a:p>
                      <a:r>
                        <a:rPr lang="en-GB" dirty="0"/>
                        <a:t>$2562.53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797667"/>
                  </a:ext>
                </a:extLst>
              </a:tr>
              <a:tr h="395639">
                <a:tc>
                  <a:txBody>
                    <a:bodyPr/>
                    <a:lstStyle/>
                    <a:p>
                      <a:r>
                        <a:rPr lang="en-GB" dirty="0"/>
                        <a:t>Total = $11,759.23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=?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32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10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9730-BE95-DB42-B1D6-1BFA0C9B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B5251-B7DA-BB46-8A08-A67FAA068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ailor Made Fiji Holidays 2020/2021 | Discover the World">
            <a:extLst>
              <a:ext uri="{FF2B5EF4-FFF2-40B4-BE49-F238E27FC236}">
                <a16:creationId xmlns:a16="http://schemas.microsoft.com/office/drawing/2014/main" id="{D6D8F9AA-37EE-764E-A7FD-EE0303516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16" y="-1"/>
            <a:ext cx="12192001" cy="68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227B40-DC32-1F44-902A-B12FE5092950}"/>
              </a:ext>
            </a:extLst>
          </p:cNvPr>
          <p:cNvSpPr txBox="1"/>
          <p:nvPr/>
        </p:nvSpPr>
        <p:spPr>
          <a:xfrm>
            <a:off x="382870" y="5720811"/>
            <a:ext cx="3724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+mn-cs"/>
              </a:rPr>
              <a:t>Take a Break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29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1CAB-1DD4-8142-BB70-835528F3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AF6DA-FE8C-DC4E-A1EB-F9E7BB32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655"/>
            <a:ext cx="8661400" cy="43513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>
                <a:latin typeface="Raleway" panose="020B0503030101060003"/>
              </a:rPr>
              <a:t>Homework review </a:t>
            </a:r>
          </a:p>
          <a:p>
            <a:pPr>
              <a:defRPr/>
            </a:pPr>
            <a:r>
              <a:rPr lang="en-US" sz="2400" dirty="0">
                <a:latin typeface="Raleway" panose="020B0503030101060003"/>
              </a:rPr>
              <a:t>Week 2 recap</a:t>
            </a:r>
          </a:p>
          <a:p>
            <a:pPr>
              <a:defRPr/>
            </a:pPr>
            <a:r>
              <a:rPr lang="en-US" sz="2400" dirty="0">
                <a:latin typeface="Raleway" panose="020B0503030101060003"/>
              </a:rPr>
              <a:t>Understanding decimal numbers </a:t>
            </a:r>
          </a:p>
          <a:p>
            <a:pPr>
              <a:defRPr/>
            </a:pPr>
            <a:r>
              <a:rPr lang="en-US" sz="2400" dirty="0">
                <a:latin typeface="Raleway" panose="020B0503030101060003"/>
              </a:rPr>
              <a:t>Reading and writing decimals numbers</a:t>
            </a:r>
            <a:endParaRPr lang="en-US" sz="2000" dirty="0">
              <a:latin typeface="Raleway" panose="020B0503030101060003"/>
            </a:endParaRPr>
          </a:p>
          <a:p>
            <a:r>
              <a:rPr lang="en-GB" sz="2400" dirty="0"/>
              <a:t>Rounding decimal numbers </a:t>
            </a:r>
          </a:p>
          <a:p>
            <a:r>
              <a:rPr lang="en-GB" sz="2400" dirty="0"/>
              <a:t>Adding and subtracting decimal numbers </a:t>
            </a:r>
          </a:p>
          <a:p>
            <a:r>
              <a:rPr lang="en-GB" sz="2400" dirty="0"/>
              <a:t>Critical thinking: understanding Covid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F2C6A-D58B-47F0-B017-63C9FCE7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0" y="4965040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15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43D20-A218-40B4-B6EE-9330F3A9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530"/>
            <a:ext cx="12945035" cy="866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B3923-7550-4DC6-9C9B-89D9E4FB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76" y="3106666"/>
            <a:ext cx="6481123" cy="2363237"/>
          </a:xfrm>
        </p:spPr>
        <p:txBody>
          <a:bodyPr>
            <a:normAutofit/>
          </a:bodyPr>
          <a:lstStyle/>
          <a:p>
            <a:pPr algn="ctr" rtl="1"/>
            <a:r>
              <a:rPr lang="en-US" dirty="0">
                <a:solidFill>
                  <a:srgbClr val="003366"/>
                </a:solidFill>
                <a:latin typeface="Raleway" panose="020B0503030101060003" pitchFamily="34" charset="0"/>
              </a:rPr>
              <a:t>Adding and subtracting decimal </a:t>
            </a:r>
            <a:br>
              <a:rPr lang="en-US" dirty="0">
                <a:solidFill>
                  <a:srgbClr val="003366"/>
                </a:solidFill>
                <a:latin typeface="Raleway" panose="020B0503030101060003" pitchFamily="34" charset="0"/>
              </a:rPr>
            </a:br>
            <a:r>
              <a:rPr lang="en-US" dirty="0">
                <a:solidFill>
                  <a:srgbClr val="003366"/>
                </a:solidFill>
                <a:latin typeface="Raleway" panose="020B0503030101060003" pitchFamily="34" charset="0"/>
              </a:rPr>
              <a:t>numbers </a:t>
            </a: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5375C-37BA-416B-8F13-1E3A2555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532" y="5784673"/>
            <a:ext cx="1498126" cy="10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21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AA79CB1A-2E49-45AE-BF9E-FBF1C4846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4" y="898634"/>
            <a:ext cx="11263531" cy="699544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RU Raisonne DemiBold" panose="020B0503040202040103"/>
                <a:ea typeface="ＭＳ Ｐゴシック" pitchFamily="34" charset="-128"/>
              </a:rPr>
              <a:t>Adding and subtracting decimals 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D1747498-F738-4399-B81F-80DD1A419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2356400"/>
            <a:ext cx="11211951" cy="2145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6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You will </a:t>
            </a:r>
            <a:r>
              <a:rPr lang="en-US" altLang="en-US" sz="2600" b="1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not</a:t>
            </a:r>
            <a:r>
              <a:rPr lang="en-US" altLang="en-US" sz="26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be required to add or subtract decimal numbers, </a:t>
            </a:r>
            <a:r>
              <a:rPr lang="en-US" altLang="en-US" sz="2600" b="1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manually</a:t>
            </a:r>
            <a:r>
              <a:rPr lang="en-US" altLang="en-US" sz="26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n-US" altLang="en-US" sz="2600" dirty="0"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26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Let’s look at how to do this on a </a:t>
            </a:r>
            <a:r>
              <a:rPr lang="en-US" altLang="en-US" sz="2600" u="sng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calculator</a:t>
            </a:r>
            <a:r>
              <a:rPr lang="en-US" altLang="en-US" sz="26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1E1694-7B36-4380-97CE-4497AF8B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879" y="5318485"/>
            <a:ext cx="1955001" cy="13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8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2F72-54BB-4570-9AAE-A79CF16F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calculator for decimal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EDFD1-A5F1-4FE5-B72F-731E93ED4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768"/>
            <a:ext cx="108319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We’ll look at another section of the same video we saw in Week 2. </a:t>
            </a:r>
          </a:p>
          <a:p>
            <a:pPr marL="0" indent="0">
              <a:buNone/>
            </a:pPr>
            <a:endParaRPr lang="en-GB" sz="2600" dirty="0">
              <a:solidFill>
                <a:schemeClr val="accent6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GB" sz="26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https://youtu.be/x-2HjO4iGXI</a:t>
            </a:r>
            <a:endParaRPr lang="en-GB" sz="2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sz="2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GB" sz="2600" u="sng" dirty="0">
                <a:solidFill>
                  <a:schemeClr val="accent6"/>
                </a:solidFill>
              </a:rPr>
              <a:t>Watch from</a:t>
            </a:r>
            <a:r>
              <a:rPr lang="en-GB" sz="2600" dirty="0">
                <a:solidFill>
                  <a:schemeClr val="accent6"/>
                </a:solidFill>
              </a:rPr>
              <a:t>: </a:t>
            </a:r>
            <a:r>
              <a:rPr lang="en-GB" sz="2600" i="1" dirty="0">
                <a:solidFill>
                  <a:schemeClr val="accent6"/>
                </a:solidFill>
              </a:rPr>
              <a:t>1 minute 18 seconds – 1 minute 48 secs</a:t>
            </a:r>
            <a:endParaRPr lang="en-GB" sz="26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75635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9A4D-DDF2-4409-A0D4-21182CFC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C3CFEB-81B9-4AE7-9C1B-78C5E0ED6F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71D49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71D49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71D49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71D49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71D49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altLang="en-US" sz="2400" dirty="0">
                <a:solidFill>
                  <a:srgbClr val="FFFFFF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Calculate the following (using a calculator):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altLang="en-US" sz="2400" dirty="0">
              <a:solidFill>
                <a:srgbClr val="FFFFFF"/>
              </a:solidFill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45.93 + 14.017 + 96.5432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17.53 – 12.17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en-US" sz="2400" dirty="0">
                <a:solidFill>
                  <a:srgbClr val="FFFFFF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542.83-219.593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accent6"/>
                </a:solidFill>
                <a:latin typeface="Raleway" pitchFamily="2" charset="0"/>
              </a:rPr>
              <a:t>Garza </a:t>
            </a:r>
            <a:r>
              <a:rPr lang="en-GB" sz="2400" dirty="0" err="1">
                <a:solidFill>
                  <a:schemeClr val="accent6"/>
                </a:solidFill>
                <a:latin typeface="Raleway" pitchFamily="2" charset="0"/>
              </a:rPr>
              <a:t>Humada</a:t>
            </a:r>
            <a:r>
              <a:rPr lang="en-GB" sz="2400" dirty="0">
                <a:solidFill>
                  <a:schemeClr val="accent6"/>
                </a:solidFill>
                <a:latin typeface="Raleway" pitchFamily="2" charset="0"/>
              </a:rPr>
              <a:t> bought a shirt for £18.97 and paid with a £20 note. What was the change? 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solidFill>
                  <a:schemeClr val="accent6"/>
                </a:solidFill>
                <a:latin typeface="Raleway" pitchFamily="2" charset="0"/>
              </a:rPr>
              <a:t>The stock of FedEx Corporation had a high for the day of £120.01 and a low of £95.79, closing at £117.58. By how much did the stock price change during the day?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71D49"/>
              </a:solidFill>
              <a:effectLst/>
              <a:uLnTx/>
              <a:uFillTx/>
              <a:latin typeface="Times" panose="02020603050405020304" pitchFamily="18" charset="0"/>
              <a:ea typeface="ＭＳ Ｐゴシック" panose="020B0600070205080204" pitchFamily="34" charset="-128"/>
              <a:cs typeface="Times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785D3-140B-4B2F-B945-84E49FCB2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791" y="5243336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6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17E8-C250-48F5-A488-237B819B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3" y="603664"/>
            <a:ext cx="10515600" cy="1325563"/>
          </a:xfrm>
        </p:spPr>
        <p:txBody>
          <a:bodyPr/>
          <a:lstStyle/>
          <a:p>
            <a:r>
              <a:rPr lang="en-GB" dirty="0"/>
              <a:t>Working with real world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80A4E-25C4-4AD3-8A2F-92CB9AC04F64}"/>
              </a:ext>
            </a:extLst>
          </p:cNvPr>
          <p:cNvSpPr txBox="1"/>
          <p:nvPr/>
        </p:nvSpPr>
        <p:spPr>
          <a:xfrm>
            <a:off x="940903" y="2345635"/>
            <a:ext cx="99258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chemeClr val="accent6"/>
                </a:solidFill>
                <a:latin typeface="Raleway" pitchFamily="2" charset="0"/>
              </a:rPr>
              <a:t>Each week we’re going to work with ‘real world’ data. This will help with practicing the maths as well as provide an opportunity to develop critical thinking skills. </a:t>
            </a:r>
          </a:p>
          <a:p>
            <a:endParaRPr lang="en-GB" sz="2400" dirty="0">
              <a:solidFill>
                <a:schemeClr val="accent6"/>
              </a:solidFill>
              <a:latin typeface="Raleway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F1057-B656-4E8F-8A8B-55B73FADE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173" y="5289719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96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10B9-AF66-40A3-A9B1-5C254937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28" y="421769"/>
            <a:ext cx="10515600" cy="1325563"/>
          </a:xfrm>
        </p:spPr>
        <p:txBody>
          <a:bodyPr/>
          <a:lstStyle/>
          <a:p>
            <a:r>
              <a:rPr lang="en-GB" dirty="0"/>
              <a:t>Covid vaccination rates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F63399E-843C-4E7A-8A53-9AFEBDEED52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64508026"/>
              </p:ext>
            </p:extLst>
          </p:nvPr>
        </p:nvGraphicFramePr>
        <p:xfrm>
          <a:off x="6357468" y="1864231"/>
          <a:ext cx="486686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430">
                  <a:extLst>
                    <a:ext uri="{9D8B030D-6E8A-4147-A177-3AD203B41FA5}">
                      <a16:colId xmlns:a16="http://schemas.microsoft.com/office/drawing/2014/main" val="3624438845"/>
                    </a:ext>
                  </a:extLst>
                </a:gridCol>
                <a:gridCol w="2433430">
                  <a:extLst>
                    <a:ext uri="{9D8B030D-6E8A-4147-A177-3AD203B41FA5}">
                      <a16:colId xmlns:a16="http://schemas.microsoft.com/office/drawing/2014/main" val="1759351364"/>
                    </a:ext>
                  </a:extLst>
                </a:gridCol>
              </a:tblGrid>
              <a:tr h="859351">
                <a:tc>
                  <a:txBody>
                    <a:bodyPr/>
                    <a:lstStyle/>
                    <a:p>
                      <a:r>
                        <a:rPr lang="en-GB" dirty="0"/>
                        <a:t>Country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Total vaccine doses administered per 100 of the 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37899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Portugal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713468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002924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Belgium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635659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251.3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38515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Malta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786027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Ireland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771169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Finland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2227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Iceland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187223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Spain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705813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233.5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8126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D0A8BA-AE64-4F85-9EEA-D3048D554448}"/>
              </a:ext>
            </a:extLst>
          </p:cNvPr>
          <p:cNvSpPr txBox="1"/>
          <p:nvPr/>
        </p:nvSpPr>
        <p:spPr>
          <a:xfrm>
            <a:off x="704945" y="1820258"/>
            <a:ext cx="5453270" cy="3217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200" dirty="0">
                <a:solidFill>
                  <a:schemeClr val="accent6"/>
                </a:solidFill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table on the right shows </a:t>
            </a:r>
            <a:r>
              <a:rPr lang="en-GB" sz="2200" dirty="0">
                <a:solidFill>
                  <a:schemeClr val="accent6"/>
                </a:solidFill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the top 10 European countries in terms of total vaccine doses administered per 100 of the population. </a:t>
            </a:r>
            <a:r>
              <a:rPr lang="en-GB" sz="2200" dirty="0">
                <a:solidFill>
                  <a:schemeClr val="accent6"/>
                </a:solidFill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200" dirty="0">
              <a:solidFill>
                <a:schemeClr val="accent6"/>
              </a:solidFill>
              <a:latin typeface="Raleway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200" dirty="0">
                <a:solidFill>
                  <a:schemeClr val="accent6"/>
                </a:solidFill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GB" sz="2200" dirty="0">
                <a:solidFill>
                  <a:schemeClr val="accent6"/>
                </a:solidFill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ound each number to the </a:t>
            </a:r>
            <a:r>
              <a:rPr lang="en-GB" sz="2200" b="1" dirty="0">
                <a:solidFill>
                  <a:schemeClr val="accent6"/>
                </a:solidFill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nearest whole number</a:t>
            </a:r>
            <a:r>
              <a:rPr lang="en-GB" sz="2200" dirty="0">
                <a:solidFill>
                  <a:schemeClr val="accent6"/>
                </a:solidFill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91D0D4-4059-4E96-9B9A-47FC73222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708" y="5322849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29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B26F-77F9-4295-AFB6-C9060D3D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3CA1A-3C84-48A8-B7A0-8F599940D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513" y="1861505"/>
            <a:ext cx="6067675" cy="2934248"/>
          </a:xfrm>
        </p:spPr>
        <p:txBody>
          <a:bodyPr>
            <a:normAutofit fontScale="400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2400" dirty="0">
              <a:effectLst/>
              <a:latin typeface="Raleway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65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Find your own country on the table.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6500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What is the figure for </a:t>
            </a:r>
            <a:r>
              <a:rPr lang="en-GB" sz="65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‘persons </a:t>
            </a:r>
            <a:r>
              <a:rPr lang="en-GB" sz="6500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boosted per</a:t>
            </a:r>
            <a:r>
              <a:rPr lang="en-GB" sz="6500" dirty="0">
                <a:effectLst/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 100 of the population’?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sz="6500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Round to the nearest </a:t>
            </a:r>
            <a:r>
              <a:rPr lang="en-GB" sz="6500" b="1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tenth</a:t>
            </a:r>
            <a:r>
              <a:rPr lang="en-GB" sz="6500" dirty="0">
                <a:latin typeface="Raleway" pitchFamily="2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GB" sz="6500" dirty="0">
              <a:effectLst/>
              <a:latin typeface="Raleway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71E5F-0812-4EEE-AD1D-7A49A8AC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286" y="5216831"/>
            <a:ext cx="1997501" cy="1346860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335536F5-2476-EE70-37F6-78AC4012B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72" y="1861505"/>
            <a:ext cx="3134989" cy="313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0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CB69-EC88-4FD3-A34C-0E9DFC3C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death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99897-9C30-4789-9261-0A3E1F7CC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600" dirty="0"/>
              <a:t>Here are two lists of the top 5 countries by covid deaths. Why do you think they are different?</a:t>
            </a:r>
            <a:r>
              <a:rPr lang="en-GB" sz="2600" dirty="0">
                <a:solidFill>
                  <a:schemeClr val="accent6"/>
                </a:solidFill>
                <a:latin typeface="Raleway" pitchFamily="2" charset="0"/>
              </a:rPr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F1B388-000D-45CE-833B-6D216AD2E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551402"/>
              </p:ext>
            </p:extLst>
          </p:nvPr>
        </p:nvGraphicFramePr>
        <p:xfrm>
          <a:off x="1203740" y="342900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148771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789713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List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1.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 Peru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62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2. 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2. Bulgaria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49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3.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3. Hungary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96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4. Russia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 Bosnia and Herzegovina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79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5. 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5. North Macedonia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09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0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6332-0FD3-4447-9299-7BC5D2E5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Differences in presenting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52D2-D5E1-4737-AB0A-3DDC6C26B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814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The first list presents an </a:t>
            </a:r>
            <a:r>
              <a:rPr lang="en-GB" sz="2600" b="1" dirty="0"/>
              <a:t>absolute</a:t>
            </a:r>
            <a:r>
              <a:rPr lang="en-GB" sz="2600" dirty="0"/>
              <a:t> total of covid deaths whereas the second list provides the total number of deaths as a </a:t>
            </a:r>
            <a:r>
              <a:rPr lang="en-GB" sz="2600" b="1" dirty="0"/>
              <a:t>proportion</a:t>
            </a:r>
            <a:r>
              <a:rPr lang="en-GB" sz="2600" dirty="0"/>
              <a:t> of the population. </a:t>
            </a:r>
          </a:p>
          <a:p>
            <a:pPr marL="0" indent="0">
              <a:buNone/>
            </a:pPr>
            <a:endParaRPr lang="en-GB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What reasons can you think of for presenting data in different ways?	</a:t>
            </a:r>
          </a:p>
          <a:p>
            <a:pPr marL="0" indent="0">
              <a:buNone/>
            </a:pPr>
            <a:endParaRPr lang="en-GB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How are ‘deaths per million’ calculated? 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95E26-4E71-47DC-8143-12CC24B5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035" y="5216831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64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F1D2-69A6-40CB-8342-5B8E439C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international comparisons difficult?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65AB-030C-4C1C-B113-1AF215D3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7054"/>
            <a:ext cx="10515600" cy="4351338"/>
          </a:xfrm>
        </p:spPr>
        <p:txBody>
          <a:bodyPr/>
          <a:lstStyle/>
          <a:p>
            <a:r>
              <a:rPr lang="en-GB" sz="2600" dirty="0"/>
              <a:t>Go to the Week 3 tile and open the word document called ‘Comparing Covid </a:t>
            </a:r>
            <a:r>
              <a:rPr lang="en-GB" sz="2600" dirty="0" err="1"/>
              <a:t>Data_Student</a:t>
            </a:r>
            <a:r>
              <a:rPr lang="en-GB" sz="2600" dirty="0"/>
              <a:t> Version’. </a:t>
            </a:r>
          </a:p>
          <a:p>
            <a:endParaRPr lang="en-GB" sz="2600" dirty="0"/>
          </a:p>
          <a:p>
            <a:r>
              <a:rPr lang="en-GB" sz="2600" dirty="0"/>
              <a:t>Read the article and </a:t>
            </a:r>
            <a:r>
              <a:rPr lang="en-GB" sz="2600" u="sng" dirty="0"/>
              <a:t>highlight any reasons why international comparisons of covid death rates are so difficult</a:t>
            </a:r>
            <a:r>
              <a:rPr lang="en-GB" sz="2600" dirty="0"/>
              <a:t>. </a:t>
            </a:r>
          </a:p>
          <a:p>
            <a:endParaRPr lang="en-GB" sz="2600" dirty="0"/>
          </a:p>
          <a:p>
            <a:r>
              <a:rPr lang="en-GB" sz="2600" dirty="0"/>
              <a:t>Discuss your answers in groups.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221A6-46A1-4E43-B5B8-3D451A1A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913" y="5236709"/>
            <a:ext cx="1997501" cy="13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43D20-A218-40B4-B6EE-9330F3A9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B3923-7550-4DC6-9C9B-89D9E4FB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042" y="2793352"/>
            <a:ext cx="5747719" cy="2363237"/>
          </a:xfrm>
        </p:spPr>
        <p:txBody>
          <a:bodyPr>
            <a:normAutofit/>
          </a:bodyPr>
          <a:lstStyle/>
          <a:p>
            <a:pPr algn="ctr" rtl="1"/>
            <a:r>
              <a:rPr lang="en-US" sz="4000" dirty="0">
                <a:solidFill>
                  <a:srgbClr val="003366"/>
                </a:solidFill>
                <a:latin typeface="Raleway" panose="020B0503030101060003" pitchFamily="34" charset="0"/>
              </a:rPr>
              <a:t>Homework review &amp;</a:t>
            </a:r>
            <a:br>
              <a:rPr lang="en-US" sz="4000" dirty="0">
                <a:solidFill>
                  <a:srgbClr val="003366"/>
                </a:solidFill>
                <a:latin typeface="Raleway" panose="020B0503030101060003" pitchFamily="34" charset="0"/>
              </a:rPr>
            </a:br>
            <a:r>
              <a:rPr lang="en-US" sz="4000" dirty="0">
                <a:solidFill>
                  <a:srgbClr val="003366"/>
                </a:solidFill>
                <a:latin typeface="Raleway" panose="020B0503030101060003" pitchFamily="34" charset="0"/>
              </a:rPr>
              <a:t>week 2 recap</a:t>
            </a:r>
            <a:endParaRPr lang="en-GB" sz="4000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5375C-37BA-416B-8F13-1E3A2555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912" y="5672516"/>
            <a:ext cx="1498126" cy="10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29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8598-C1AA-4A15-959F-54487222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GB" dirty="0"/>
              <a:t>Extra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E5E7-1784-4E48-B299-49597276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174" y="5296345"/>
            <a:ext cx="1997501" cy="134686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0E3F2B-4A73-4B26-A39A-83F1E7813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34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Kortext</a:t>
            </a:r>
            <a:r>
              <a:rPr lang="en-GB" dirty="0"/>
              <a:t> page 113 questions 1-20</a:t>
            </a:r>
          </a:p>
        </p:txBody>
      </p:sp>
    </p:spTree>
    <p:extLst>
      <p:ext uri="{BB962C8B-B14F-4D97-AF65-F5344CB8AC3E}">
        <p14:creationId xmlns:p14="http://schemas.microsoft.com/office/powerpoint/2010/main" val="636885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43D20-A218-40B4-B6EE-9330F3A9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4175"/>
            <a:ext cx="12945035" cy="8663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B3923-7550-4DC6-9C9B-89D9E4FB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022" y="3275798"/>
            <a:ext cx="5124309" cy="2363237"/>
          </a:xfrm>
        </p:spPr>
        <p:txBody>
          <a:bodyPr>
            <a:normAutofit/>
          </a:bodyPr>
          <a:lstStyle/>
          <a:p>
            <a:pPr algn="ctr" rtl="1"/>
            <a:r>
              <a:rPr lang="en-US" dirty="0">
                <a:solidFill>
                  <a:srgbClr val="003366"/>
                </a:solidFill>
                <a:latin typeface="Raleway" panose="020B0503030101060003" pitchFamily="34" charset="0"/>
              </a:rPr>
              <a:t>Homework</a:t>
            </a: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5375C-37BA-416B-8F13-1E3A2555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748" y="5824058"/>
            <a:ext cx="1498126" cy="10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0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4043-850E-4376-BD42-ACAAE4A2C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D84AF-21C0-4C2C-B46D-91F325756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Week 3 quiz </a:t>
            </a:r>
          </a:p>
          <a:p>
            <a:r>
              <a:rPr lang="en-GB" dirty="0" err="1"/>
              <a:t>Kortext</a:t>
            </a:r>
            <a:r>
              <a:rPr lang="en-GB" dirty="0"/>
              <a:t> page.115 questions 1-10. </a:t>
            </a:r>
          </a:p>
        </p:txBody>
      </p:sp>
    </p:spTree>
    <p:extLst>
      <p:ext uri="{BB962C8B-B14F-4D97-AF65-F5344CB8AC3E}">
        <p14:creationId xmlns:p14="http://schemas.microsoft.com/office/powerpoint/2010/main" val="1936555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316D-5036-4638-A365-89A4BBE3E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4BE20-EB6C-49CC-A6E1-98C29583E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Tailor Made Fiji Holidays 2020/2021 | Discover the World">
            <a:extLst>
              <a:ext uri="{FF2B5EF4-FFF2-40B4-BE49-F238E27FC236}">
                <a16:creationId xmlns:a16="http://schemas.microsoft.com/office/drawing/2014/main" id="{3C38C6F5-0988-427D-ACB7-27EC357A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16" y="-50800"/>
            <a:ext cx="12192001" cy="68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F93690-93E4-4844-A661-4042F678C2D7}"/>
              </a:ext>
            </a:extLst>
          </p:cNvPr>
          <p:cNvSpPr txBox="1"/>
          <p:nvPr/>
        </p:nvSpPr>
        <p:spPr>
          <a:xfrm>
            <a:off x="382870" y="5720811"/>
            <a:ext cx="4217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+mn-cs"/>
              </a:rPr>
              <a:t>End of Week </a:t>
            </a:r>
            <a:r>
              <a:rPr lang="en-US" sz="4400" b="1" dirty="0">
                <a:solidFill>
                  <a:srgbClr val="FFFFFF"/>
                </a:solidFill>
                <a:latin typeface="Raleway" panose="020B0604020202020204" charset="0"/>
              </a:rPr>
              <a:t>3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 panose="020B0604020202020204" charset="0"/>
                <a:ea typeface="+mn-ea"/>
                <a:cs typeface="+mn-cs"/>
              </a:rPr>
              <a:t> 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aleway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41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43D20-A218-40B4-B6EE-9330F3A9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B3923-7550-4DC6-9C9B-89D9E4FB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4122" y="2971377"/>
            <a:ext cx="5747719" cy="2363237"/>
          </a:xfrm>
        </p:spPr>
        <p:txBody>
          <a:bodyPr>
            <a:normAutofit/>
          </a:bodyPr>
          <a:lstStyle/>
          <a:p>
            <a:pPr algn="ctr" rtl="1"/>
            <a:r>
              <a:rPr lang="en-US" sz="4000" dirty="0">
                <a:solidFill>
                  <a:srgbClr val="003366"/>
                </a:solidFill>
                <a:latin typeface="Raleway" panose="020B0503030101060003" pitchFamily="34" charset="0"/>
              </a:rPr>
              <a:t>Understanding decimal numbers</a:t>
            </a:r>
            <a:endParaRPr lang="en-GB" sz="4000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5375C-37BA-416B-8F13-1E3A2555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017" y="5675805"/>
            <a:ext cx="1498126" cy="10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DD12EEBB-6C47-4125-A85C-45A20E75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044" y="546100"/>
            <a:ext cx="8686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300" dirty="0">
                <a:latin typeface="+mn-lt"/>
                <a:ea typeface="ＭＳ Ｐゴシック" pitchFamily="34" charset="-128"/>
              </a:rPr>
              <a:t>What are decimal numbers? 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BC38B9B4-469D-4288-9F77-A4C1C3DD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659" y="1892960"/>
            <a:ext cx="9666556" cy="4441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6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 decimal is a number that is </a:t>
            </a:r>
            <a:r>
              <a:rPr lang="en-US" altLang="en-US" sz="2600" b="1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not whole</a:t>
            </a:r>
            <a:r>
              <a:rPr lang="en-US" altLang="en-US" sz="26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n-US" sz="2600" dirty="0"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600" dirty="0"/>
              <a:t>Decimal numbers are </a:t>
            </a:r>
            <a:r>
              <a:rPr lang="en-GB" sz="2600" b="1" dirty="0"/>
              <a:t>'in between'</a:t>
            </a:r>
            <a:r>
              <a:rPr lang="en-GB" sz="2600" dirty="0"/>
              <a:t> numbers. For example, 10.4 is in between the numbers 10 and 11. It is </a:t>
            </a:r>
            <a:r>
              <a:rPr lang="en-GB" sz="2600" b="1" dirty="0"/>
              <a:t>more than</a:t>
            </a:r>
            <a:r>
              <a:rPr lang="en-GB" sz="2600" dirty="0"/>
              <a:t> 10, but </a:t>
            </a:r>
            <a:r>
              <a:rPr lang="en-GB" sz="2600" b="1" dirty="0"/>
              <a:t>less than</a:t>
            </a:r>
            <a:r>
              <a:rPr lang="en-GB" sz="2600" dirty="0"/>
              <a:t> 11.</a:t>
            </a:r>
            <a:endParaRPr lang="en-GB" altLang="en-US" sz="2600" dirty="0"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altLang="en-US" sz="2600" dirty="0"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altLang="en-US" sz="26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Why do we need decimal numbers? Think of examples of where decimal numbers are commonplace. </a:t>
            </a:r>
            <a:endParaRPr lang="en-US" altLang="en-US" sz="2600" dirty="0"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7049B5-F7E6-42CB-AF4A-60F83E970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600" y="4965040"/>
            <a:ext cx="1997501" cy="1346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3E8C3-353D-0305-DB5F-4AEDF5407AF5}"/>
              </a:ext>
            </a:extLst>
          </p:cNvPr>
          <p:cNvSpPr txBox="1"/>
          <p:nvPr/>
        </p:nvSpPr>
        <p:spPr>
          <a:xfrm>
            <a:off x="159817" y="6485701"/>
            <a:ext cx="6097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altLang="en-US" sz="1000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https://www.bbc.co.uk/bitesize/topics/zsjqtfr/articles/zsbd7p3</a:t>
            </a:r>
          </a:p>
        </p:txBody>
      </p:sp>
    </p:spTree>
    <p:extLst>
      <p:ext uri="{BB962C8B-B14F-4D97-AF65-F5344CB8AC3E}">
        <p14:creationId xmlns:p14="http://schemas.microsoft.com/office/powerpoint/2010/main" val="318915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C1C5-5E6F-44DD-B8CD-129FF5E34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decimals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5704F-D73A-44D5-8D9C-420FBB3FCCCD}"/>
              </a:ext>
            </a:extLst>
          </p:cNvPr>
          <p:cNvSpPr txBox="1"/>
          <p:nvPr/>
        </p:nvSpPr>
        <p:spPr>
          <a:xfrm>
            <a:off x="148326" y="6405106"/>
            <a:ext cx="87463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000" dirty="0">
                <a:solidFill>
                  <a:schemeClr val="accent6"/>
                </a:solidFill>
                <a:latin typeface="Raleway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https://www.teachervision.com/decimals/understanding-decimal-place-value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8251B-614C-4F79-9AFB-855254CC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173" y="5274854"/>
            <a:ext cx="1997501" cy="1346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2A83D-66BD-FDC3-C4AB-61016992EEAC}"/>
              </a:ext>
            </a:extLst>
          </p:cNvPr>
          <p:cNvSpPr txBox="1"/>
          <p:nvPr/>
        </p:nvSpPr>
        <p:spPr>
          <a:xfrm>
            <a:off x="3088104" y="1826276"/>
            <a:ext cx="215553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Jack’s slice of pizza cost £</a:t>
            </a:r>
            <a:r>
              <a:rPr lang="en-GB" sz="2200" b="1" dirty="0">
                <a:solidFill>
                  <a:schemeClr val="accent6"/>
                </a:solidFill>
                <a:latin typeface="Raleway" pitchFamily="2" charset="0"/>
              </a:rPr>
              <a:t>1.35</a:t>
            </a:r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A9814-0C15-88C6-3E40-48B2E7C3F448}"/>
              </a:ext>
            </a:extLst>
          </p:cNvPr>
          <p:cNvSpPr txBox="1"/>
          <p:nvPr/>
        </p:nvSpPr>
        <p:spPr>
          <a:xfrm>
            <a:off x="5731353" y="1753274"/>
            <a:ext cx="322062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In the 2020 Japanese Olympics, Lamont Marcel Jacobs won the 100m sprint in a time of </a:t>
            </a:r>
            <a:r>
              <a:rPr lang="en-GB" sz="2200" b="1" dirty="0">
                <a:solidFill>
                  <a:schemeClr val="accent6"/>
                </a:solidFill>
                <a:latin typeface="Raleway" pitchFamily="2" charset="0"/>
              </a:rPr>
              <a:t>9.80</a:t>
            </a:r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615A5-2FBA-E168-4894-27932F96A717}"/>
              </a:ext>
            </a:extLst>
          </p:cNvPr>
          <p:cNvSpPr txBox="1"/>
          <p:nvPr/>
        </p:nvSpPr>
        <p:spPr>
          <a:xfrm>
            <a:off x="2961685" y="4091118"/>
            <a:ext cx="164962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An inch is equal to </a:t>
            </a:r>
            <a:r>
              <a:rPr lang="en-GB" sz="2200" b="1" dirty="0">
                <a:solidFill>
                  <a:schemeClr val="accent6"/>
                </a:solidFill>
                <a:latin typeface="Raleway" pitchFamily="2" charset="0"/>
              </a:rPr>
              <a:t>2.54</a:t>
            </a:r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cm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DE25A2-F2C5-BE04-57CE-431F893D83C5}"/>
              </a:ext>
            </a:extLst>
          </p:cNvPr>
          <p:cNvSpPr txBox="1"/>
          <p:nvPr/>
        </p:nvSpPr>
        <p:spPr>
          <a:xfrm>
            <a:off x="5173427" y="4283702"/>
            <a:ext cx="26677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The average body temperature is </a:t>
            </a:r>
            <a:r>
              <a:rPr lang="en-GB" sz="2200" b="1" dirty="0">
                <a:solidFill>
                  <a:schemeClr val="accent6"/>
                </a:solidFill>
                <a:latin typeface="Raleway" pitchFamily="2" charset="0"/>
              </a:rPr>
              <a:t>98.6</a:t>
            </a:r>
            <a:r>
              <a:rPr lang="en-GB" sz="2200" dirty="0">
                <a:solidFill>
                  <a:schemeClr val="accent6"/>
                </a:solidFill>
                <a:latin typeface="Raleway" pitchFamily="2" charset="0"/>
              </a:rPr>
              <a:t>Fahrenheit </a:t>
            </a:r>
          </a:p>
        </p:txBody>
      </p:sp>
      <p:pic>
        <p:nvPicPr>
          <p:cNvPr id="17" name="Picture 16" descr="Stacks of gold coins">
            <a:extLst>
              <a:ext uri="{FF2B5EF4-FFF2-40B4-BE49-F238E27FC236}">
                <a16:creationId xmlns:a16="http://schemas.microsoft.com/office/drawing/2014/main" id="{B7A894F0-6958-0D4F-5455-96AD30B68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47" y="1768776"/>
            <a:ext cx="1969738" cy="1313158"/>
          </a:xfrm>
          <a:prstGeom prst="rect">
            <a:avLst/>
          </a:prstGeom>
        </p:spPr>
      </p:pic>
      <p:pic>
        <p:nvPicPr>
          <p:cNvPr id="19" name="Picture 18" descr="Close-up of a stopwatch">
            <a:extLst>
              <a:ext uri="{FF2B5EF4-FFF2-40B4-BE49-F238E27FC236}">
                <a16:creationId xmlns:a16="http://schemas.microsoft.com/office/drawing/2014/main" id="{0ECB5136-85B2-6FD3-10AD-7CF0F2D8E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935" y="1836706"/>
            <a:ext cx="2427953" cy="1618240"/>
          </a:xfrm>
          <a:prstGeom prst="rect">
            <a:avLst/>
          </a:prstGeom>
        </p:spPr>
      </p:pic>
      <p:pic>
        <p:nvPicPr>
          <p:cNvPr id="21" name="Picture 20" descr="Close-up photo of wooden rulers">
            <a:extLst>
              <a:ext uri="{FF2B5EF4-FFF2-40B4-BE49-F238E27FC236}">
                <a16:creationId xmlns:a16="http://schemas.microsoft.com/office/drawing/2014/main" id="{9C7D46A7-E5C3-CE2D-1E56-228021B92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01" y="4013446"/>
            <a:ext cx="1843505" cy="1382476"/>
          </a:xfrm>
          <a:prstGeom prst="rect">
            <a:avLst/>
          </a:prstGeom>
        </p:spPr>
      </p:pic>
      <p:pic>
        <p:nvPicPr>
          <p:cNvPr id="23" name="Picture 22" descr="Graphical user interface">
            <a:extLst>
              <a:ext uri="{FF2B5EF4-FFF2-40B4-BE49-F238E27FC236}">
                <a16:creationId xmlns:a16="http://schemas.microsoft.com/office/drawing/2014/main" id="{D0F51D43-14A9-04E8-E273-70A8BAB1D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2958" y="4321229"/>
            <a:ext cx="2427953" cy="14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3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49B5-F7E6-42CB-AF4A-60F83E970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03" y="5299746"/>
            <a:ext cx="1997501" cy="1346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EC72BF-DCF8-4CCF-BFDA-BCE4730E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06" y="3018702"/>
            <a:ext cx="7407559" cy="2225801"/>
          </a:xfrm>
          <a:prstGeom prst="rect">
            <a:avLst/>
          </a:prstGeom>
        </p:spPr>
      </p:pic>
      <p:sp>
        <p:nvSpPr>
          <p:cNvPr id="5122" name="Title 1">
            <a:extLst>
              <a:ext uri="{FF2B5EF4-FFF2-40B4-BE49-F238E27FC236}">
                <a16:creationId xmlns:a16="http://schemas.microsoft.com/office/drawing/2014/main" id="{DD12EEBB-6C47-4125-A85C-45A20E759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24" y="402734"/>
            <a:ext cx="8686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300" dirty="0">
                <a:latin typeface="+mn-lt"/>
                <a:ea typeface="ＭＳ Ｐゴシック" pitchFamily="34" charset="-128"/>
              </a:rPr>
              <a:t>Naming decimal values 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BC38B9B4-469D-4288-9F77-A4C1C3DD2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924" y="1430590"/>
            <a:ext cx="10195748" cy="5378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2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Remember the names for whole numbers? </a:t>
            </a:r>
          </a:p>
          <a:p>
            <a:pPr marL="0" indent="0">
              <a:buNone/>
            </a:pPr>
            <a:endParaRPr lang="en-US" altLang="en-US" sz="2200" dirty="0">
              <a:latin typeface="Raleway" pitchFamily="2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4B93C-D6DD-E96D-9C54-F606545C76AB}"/>
              </a:ext>
            </a:extLst>
          </p:cNvPr>
          <p:cNvSpPr txBox="1"/>
          <p:nvPr/>
        </p:nvSpPr>
        <p:spPr>
          <a:xfrm>
            <a:off x="739924" y="1955069"/>
            <a:ext cx="107121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200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names are similar for decimals, but we add certain letters, as you can see from the chart.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4AAEA-8FEC-C234-56B5-1EDFE4E08817}"/>
              </a:ext>
            </a:extLst>
          </p:cNvPr>
          <p:cNvSpPr txBox="1"/>
          <p:nvPr/>
        </p:nvSpPr>
        <p:spPr>
          <a:xfrm>
            <a:off x="238774" y="2864937"/>
            <a:ext cx="371823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en-US" sz="2200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 read the digits to the </a:t>
            </a:r>
            <a:r>
              <a:rPr lang="en-US" altLang="en-US" sz="2200" b="1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right of the decimal point</a:t>
            </a:r>
            <a:r>
              <a:rPr lang="en-US" altLang="en-US" sz="2200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which always end in the letters </a:t>
            </a:r>
            <a:r>
              <a:rPr lang="en-US" altLang="en-US" sz="2200" i="1" dirty="0" err="1">
                <a:solidFill>
                  <a:srgbClr val="FF0000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</a:t>
            </a:r>
            <a:r>
              <a:rPr lang="en-US" altLang="en-US" sz="22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200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or</a:t>
            </a:r>
            <a:r>
              <a:rPr lang="en-US" altLang="en-US" sz="2200" dirty="0"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lang="en-US" altLang="en-US" sz="2200" i="1" dirty="0" err="1">
                <a:solidFill>
                  <a:srgbClr val="FF0000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ths</a:t>
            </a:r>
            <a:r>
              <a:rPr lang="en-US" altLang="en-US" sz="2200" i="1" dirty="0">
                <a:solidFill>
                  <a:srgbClr val="FF0000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</a:t>
            </a:r>
            <a:r>
              <a:rPr lang="en-US" altLang="en-US" sz="2200" i="1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e.g. ten</a:t>
            </a:r>
            <a:r>
              <a:rPr lang="en-US" altLang="en-US" sz="2200" i="1" u="sng" dirty="0">
                <a:solidFill>
                  <a:srgbClr val="FF0000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ths</a:t>
            </a:r>
            <a:r>
              <a:rPr lang="en-US" altLang="en-US" sz="2200" i="1" dirty="0">
                <a:solidFill>
                  <a:srgbClr val="FF0000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</a:t>
            </a:r>
            <a:r>
              <a:rPr lang="en-US" altLang="en-US" sz="2200" i="1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hundred</a:t>
            </a:r>
            <a:r>
              <a:rPr lang="en-US" altLang="en-US" sz="2200" i="1" u="sng" dirty="0">
                <a:solidFill>
                  <a:srgbClr val="FF0000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ths</a:t>
            </a:r>
            <a:r>
              <a:rPr lang="en-US" altLang="en-US" sz="2200" i="1" dirty="0">
                <a:solidFill>
                  <a:srgbClr val="FF0000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</a:t>
            </a:r>
            <a:r>
              <a:rPr lang="en-US" altLang="en-US" sz="2200" i="1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thousand</a:t>
            </a:r>
            <a:r>
              <a:rPr lang="en-US" altLang="en-US" sz="2200" i="1" u="sng" dirty="0">
                <a:solidFill>
                  <a:srgbClr val="FF0000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ths</a:t>
            </a:r>
            <a:r>
              <a:rPr lang="en-US" altLang="en-US" sz="2200" i="1" dirty="0">
                <a:solidFill>
                  <a:srgbClr val="FF0000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etc.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D061E3-1A9D-AC20-1916-B8D555C0B87E}"/>
              </a:ext>
            </a:extLst>
          </p:cNvPr>
          <p:cNvSpPr txBox="1"/>
          <p:nvPr/>
        </p:nvSpPr>
        <p:spPr>
          <a:xfrm>
            <a:off x="238774" y="5730111"/>
            <a:ext cx="1048711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en-US" sz="2200" dirty="0">
                <a:solidFill>
                  <a:schemeClr val="accent6"/>
                </a:solidFill>
                <a:latin typeface="Raleway" pitchFamily="2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In terms of size, which do you think is bigger, a ‘tenth’ or a ‘thousandth’? </a:t>
            </a:r>
          </a:p>
        </p:txBody>
      </p:sp>
    </p:spTree>
    <p:extLst>
      <p:ext uri="{BB962C8B-B14F-4D97-AF65-F5344CB8AC3E}">
        <p14:creationId xmlns:p14="http://schemas.microsoft.com/office/powerpoint/2010/main" val="34994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uiExpand="1" build="p"/>
      <p:bldP spid="4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043D20-A218-40B4-B6EE-9330F3A90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B3923-7550-4DC6-9C9B-89D9E4FB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2072" y="2971377"/>
            <a:ext cx="5747719" cy="2363237"/>
          </a:xfrm>
        </p:spPr>
        <p:txBody>
          <a:bodyPr>
            <a:normAutofit/>
          </a:bodyPr>
          <a:lstStyle/>
          <a:p>
            <a:pPr algn="ctr" rtl="1"/>
            <a:r>
              <a:rPr lang="en-US" dirty="0">
                <a:solidFill>
                  <a:srgbClr val="003366"/>
                </a:solidFill>
                <a:latin typeface="Raleway" panose="020B0503030101060003" pitchFamily="34" charset="0"/>
              </a:rPr>
              <a:t>Reading and writing decimal numbers</a:t>
            </a:r>
            <a:endParaRPr lang="en-GB" dirty="0">
              <a:solidFill>
                <a:srgbClr val="003366"/>
              </a:solidFill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5375C-37BA-416B-8F13-1E3A25557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477" y="5716265"/>
            <a:ext cx="1498126" cy="101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3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E3414B-56EC-431B-AB45-283DDD03F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729" y="5301915"/>
            <a:ext cx="1997501" cy="1346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79F9B1-E938-4FA5-9C76-EB428CE63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Reading and/or writing decimal numbers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4AAB4-C436-447C-97C1-4A3DABA8F71F}"/>
              </a:ext>
            </a:extLst>
          </p:cNvPr>
          <p:cNvSpPr txBox="1"/>
          <p:nvPr/>
        </p:nvSpPr>
        <p:spPr>
          <a:xfrm>
            <a:off x="838200" y="1693102"/>
            <a:ext cx="10787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latin typeface="Raleway" pitchFamily="2" charset="0"/>
              </a:rPr>
              <a:t>METHOD 1</a:t>
            </a:r>
          </a:p>
          <a:p>
            <a:endParaRPr lang="en-GB" sz="2000" b="1" dirty="0">
              <a:solidFill>
                <a:schemeClr val="accent6"/>
              </a:solidFill>
              <a:latin typeface="Raleway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Read or write the whole number part as you would read or write a whole number.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Use the word </a:t>
            </a:r>
            <a:r>
              <a:rPr lang="en-GB" sz="2000" b="1" dirty="0">
                <a:solidFill>
                  <a:schemeClr val="accent6"/>
                </a:solidFill>
                <a:latin typeface="Raleway" pitchFamily="2" charset="0"/>
              </a:rPr>
              <a:t>‘</a:t>
            </a:r>
            <a:r>
              <a:rPr lang="en-GB" sz="2000" b="1" i="1" dirty="0">
                <a:solidFill>
                  <a:schemeClr val="accent6"/>
                </a:solidFill>
                <a:latin typeface="Raleway" pitchFamily="2" charset="0"/>
              </a:rPr>
              <a:t>and’ </a:t>
            </a: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for the decimal point.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Read or write the decimal part as you would read or write a whole number.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Read or write the decimal value. </a:t>
            </a:r>
          </a:p>
          <a:p>
            <a:endParaRPr lang="en-GB" sz="2000" dirty="0">
              <a:solidFill>
                <a:schemeClr val="accent6"/>
              </a:solidFill>
              <a:latin typeface="Raleway" pitchFamily="2" charset="0"/>
            </a:endParaRPr>
          </a:p>
          <a:p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So,</a:t>
            </a:r>
            <a:r>
              <a:rPr lang="en-GB" sz="2000" b="1" dirty="0">
                <a:solidFill>
                  <a:schemeClr val="accent6"/>
                </a:solidFill>
                <a:latin typeface="Raleway" pitchFamily="2" charset="0"/>
              </a:rPr>
              <a:t>‘3.12’ </a:t>
            </a: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would be read or written as </a:t>
            </a:r>
            <a:r>
              <a:rPr lang="en-GB" sz="2000" b="1" dirty="0">
                <a:solidFill>
                  <a:schemeClr val="accent6"/>
                </a:solidFill>
                <a:latin typeface="Raleway" pitchFamily="2" charset="0"/>
              </a:rPr>
              <a:t>three and twelve hundredths.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14F89-AB91-47BA-BA79-43CEFB528FD6}"/>
              </a:ext>
            </a:extLst>
          </p:cNvPr>
          <p:cNvSpPr txBox="1"/>
          <p:nvPr/>
        </p:nvSpPr>
        <p:spPr>
          <a:xfrm>
            <a:off x="838200" y="4431337"/>
            <a:ext cx="1065249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6"/>
                </a:solidFill>
                <a:latin typeface="Raleway" pitchFamily="2" charset="0"/>
              </a:rPr>
              <a:t>METHOD 2</a:t>
            </a:r>
          </a:p>
          <a:p>
            <a:endParaRPr lang="en-GB" sz="2000" b="1" dirty="0">
              <a:solidFill>
                <a:schemeClr val="accent6"/>
              </a:solidFill>
              <a:latin typeface="Raleway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Read the whole number part as you would read a whole number.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Use the word </a:t>
            </a:r>
            <a:r>
              <a:rPr lang="en-GB" sz="2000" b="1" dirty="0">
                <a:solidFill>
                  <a:schemeClr val="accent6"/>
                </a:solidFill>
                <a:latin typeface="Raleway" pitchFamily="2" charset="0"/>
              </a:rPr>
              <a:t>‘</a:t>
            </a:r>
            <a:r>
              <a:rPr lang="en-GB" sz="2000" b="1" i="1" dirty="0">
                <a:solidFill>
                  <a:schemeClr val="accent6"/>
                </a:solidFill>
                <a:latin typeface="Raleway" pitchFamily="2" charset="0"/>
              </a:rPr>
              <a:t>point’</a:t>
            </a:r>
            <a:r>
              <a:rPr lang="en-GB" sz="2000" b="1" dirty="0">
                <a:solidFill>
                  <a:schemeClr val="accent6"/>
                </a:solidFill>
                <a:latin typeface="Raleway" pitchFamily="2" charset="0"/>
              </a:rPr>
              <a:t> </a:t>
            </a: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for the decimal point.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Read each individual number to the right of the decimal. </a:t>
            </a:r>
          </a:p>
          <a:p>
            <a:endParaRPr lang="en-GB" sz="2000" dirty="0">
              <a:solidFill>
                <a:schemeClr val="accent6"/>
              </a:solidFill>
              <a:latin typeface="Raleway" pitchFamily="2" charset="0"/>
            </a:endParaRPr>
          </a:p>
          <a:p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So,‘</a:t>
            </a:r>
            <a:r>
              <a:rPr lang="en-GB" sz="2000" b="1" dirty="0">
                <a:solidFill>
                  <a:schemeClr val="accent6"/>
                </a:solidFill>
                <a:latin typeface="Raleway" pitchFamily="2" charset="0"/>
              </a:rPr>
              <a:t>3.12’</a:t>
            </a: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 would be read as </a:t>
            </a:r>
            <a:r>
              <a:rPr lang="en-GB" sz="2000" b="1" dirty="0">
                <a:solidFill>
                  <a:schemeClr val="accent6"/>
                </a:solidFill>
                <a:latin typeface="Raleway" pitchFamily="2" charset="0"/>
              </a:rPr>
              <a:t>three point one two</a:t>
            </a:r>
            <a:r>
              <a:rPr lang="en-GB" sz="2000" dirty="0">
                <a:solidFill>
                  <a:schemeClr val="accent6"/>
                </a:solidFill>
                <a:latin typeface="Raleway" pitchFamily="2" charset="0"/>
              </a:rPr>
              <a:t>, although we wouldn’t write this.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87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4d0936f6-2f48-46df-9345-66d6ed4688b5"/>
</p:tagLst>
</file>

<file path=ppt/theme/theme1.xml><?xml version="1.0" encoding="utf-8"?>
<a:theme xmlns:a="http://schemas.openxmlformats.org/drawingml/2006/main" name="ARU Brand">
  <a:themeElements>
    <a:clrScheme name="ARU">
      <a:dk1>
        <a:srgbClr val="061D48"/>
      </a:dk1>
      <a:lt1>
        <a:srgbClr val="FFD000"/>
      </a:lt1>
      <a:dk2>
        <a:srgbClr val="061D48"/>
      </a:dk2>
      <a:lt2>
        <a:srgbClr val="FFD000"/>
      </a:lt2>
      <a:accent1>
        <a:srgbClr val="CF4520"/>
      </a:accent1>
      <a:accent2>
        <a:srgbClr val="A6093C"/>
      </a:accent2>
      <a:accent3>
        <a:srgbClr val="5C068C"/>
      </a:accent3>
      <a:accent4>
        <a:srgbClr val="0077C8"/>
      </a:accent4>
      <a:accent5>
        <a:srgbClr val="008578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" id="{5FC17A38-278E-F242-A5A2-880D775BEB3C}" vid="{86F8335C-085D-E944-9A21-CA3CB8BD44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1525</Words>
  <Application>Microsoft Office PowerPoint</Application>
  <PresentationFormat>Widescreen</PresentationFormat>
  <Paragraphs>252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ARU Raisonne DemiBold</vt:lpstr>
      <vt:lpstr>Calibri</vt:lpstr>
      <vt:lpstr>Raleway</vt:lpstr>
      <vt:lpstr>Raleway Light</vt:lpstr>
      <vt:lpstr>Times</vt:lpstr>
      <vt:lpstr>Wingdings</vt:lpstr>
      <vt:lpstr>ARU Brand</vt:lpstr>
      <vt:lpstr>Welcome</vt:lpstr>
      <vt:lpstr>Today’s lesson</vt:lpstr>
      <vt:lpstr>Homework review &amp; week 2 recap</vt:lpstr>
      <vt:lpstr>Understanding decimal numbers</vt:lpstr>
      <vt:lpstr>What are decimal numbers? </vt:lpstr>
      <vt:lpstr>Examples of decimals </vt:lpstr>
      <vt:lpstr>Naming decimal values </vt:lpstr>
      <vt:lpstr>Reading and writing decimal numbers</vt:lpstr>
      <vt:lpstr>Reading and/or writing decimal numbers  </vt:lpstr>
      <vt:lpstr>Examples</vt:lpstr>
      <vt:lpstr>Practice </vt:lpstr>
      <vt:lpstr>Further practice </vt:lpstr>
      <vt:lpstr>Rounding decimal numbers </vt:lpstr>
      <vt:lpstr>Rounding decimal numbers</vt:lpstr>
      <vt:lpstr>Examples</vt:lpstr>
      <vt:lpstr>Practice</vt:lpstr>
      <vt:lpstr>Further practice </vt:lpstr>
      <vt:lpstr>Front-end rounding</vt:lpstr>
      <vt:lpstr>PowerPoint Presentation</vt:lpstr>
      <vt:lpstr>Adding and subtracting decimal  numbers </vt:lpstr>
      <vt:lpstr>Adding and subtracting decimals </vt:lpstr>
      <vt:lpstr>Using a calculator for decimal numbers</vt:lpstr>
      <vt:lpstr>Practice </vt:lpstr>
      <vt:lpstr>Working with real world data</vt:lpstr>
      <vt:lpstr>Covid vaccination rates </vt:lpstr>
      <vt:lpstr>Further practice</vt:lpstr>
      <vt:lpstr>Covid death rates</vt:lpstr>
      <vt:lpstr>Differences in presenting data</vt:lpstr>
      <vt:lpstr>Why are international comparisons difficult? </vt:lpstr>
      <vt:lpstr>Extra practice</vt:lpstr>
      <vt:lpstr>Homework</vt:lpstr>
      <vt:lpstr>Homework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Reading and writing decimals</dc:title>
  <dc:creator>Paul Davidson</dc:creator>
  <cp:lastModifiedBy>Paul Davidson</cp:lastModifiedBy>
  <cp:revision>5</cp:revision>
  <dcterms:created xsi:type="dcterms:W3CDTF">2022-01-20T14:22:05Z</dcterms:created>
  <dcterms:modified xsi:type="dcterms:W3CDTF">2023-01-27T14:12:43Z</dcterms:modified>
</cp:coreProperties>
</file>